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582" r:id="rId2"/>
    <p:sldId id="257" r:id="rId3"/>
    <p:sldId id="267" r:id="rId4"/>
    <p:sldId id="1074" r:id="rId5"/>
    <p:sldId id="1038" r:id="rId6"/>
    <p:sldId id="1053" r:id="rId7"/>
    <p:sldId id="1039" r:id="rId8"/>
    <p:sldId id="686" r:id="rId9"/>
    <p:sldId id="1051" r:id="rId10"/>
    <p:sldId id="1054" r:id="rId11"/>
    <p:sldId id="1055" r:id="rId12"/>
    <p:sldId id="1056" r:id="rId13"/>
    <p:sldId id="1052" r:id="rId14"/>
    <p:sldId id="1065" r:id="rId15"/>
    <p:sldId id="1057" r:id="rId16"/>
    <p:sldId id="1066" r:id="rId17"/>
    <p:sldId id="1068" r:id="rId18"/>
    <p:sldId id="1067" r:id="rId19"/>
    <p:sldId id="1060" r:id="rId20"/>
    <p:sldId id="1069" r:id="rId21"/>
    <p:sldId id="1058" r:id="rId22"/>
    <p:sldId id="1072" r:id="rId23"/>
    <p:sldId id="1071" r:id="rId24"/>
    <p:sldId id="1059" r:id="rId25"/>
    <p:sldId id="1070" r:id="rId26"/>
    <p:sldId id="1061" r:id="rId27"/>
    <p:sldId id="1073" r:id="rId28"/>
    <p:sldId id="769" r:id="rId29"/>
    <p:sldId id="685" r:id="rId30"/>
    <p:sldId id="690" r:id="rId31"/>
    <p:sldId id="691" r:id="rId32"/>
    <p:sldId id="692" r:id="rId33"/>
    <p:sldId id="766" r:id="rId34"/>
    <p:sldId id="772" r:id="rId35"/>
    <p:sldId id="767" r:id="rId36"/>
    <p:sldId id="775" r:id="rId37"/>
    <p:sldId id="773" r:id="rId38"/>
    <p:sldId id="291" r:id="rId39"/>
    <p:sldId id="292" r:id="rId40"/>
    <p:sldId id="293" r:id="rId41"/>
    <p:sldId id="294" r:id="rId42"/>
    <p:sldId id="777" r:id="rId43"/>
    <p:sldId id="776" r:id="rId44"/>
    <p:sldId id="778" r:id="rId45"/>
    <p:sldId id="1050" r:id="rId46"/>
    <p:sldId id="682" r:id="rId47"/>
    <p:sldId id="1023" r:id="rId48"/>
    <p:sldId id="1024" r:id="rId49"/>
    <p:sldId id="1026" r:id="rId50"/>
    <p:sldId id="1035" r:id="rId51"/>
    <p:sldId id="1027" r:id="rId52"/>
    <p:sldId id="1029" r:id="rId53"/>
    <p:sldId id="1036" r:id="rId54"/>
    <p:sldId id="1025" r:id="rId55"/>
    <p:sldId id="1028" r:id="rId56"/>
    <p:sldId id="833" r:id="rId57"/>
    <p:sldId id="1368" r:id="rId58"/>
    <p:sldId id="1370" r:id="rId59"/>
    <p:sldId id="764"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1F4D4F-9BDA-4DAF-8F30-BE7FB3A2E87D}" v="990" dt="2020-02-03T18:05:13.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424" autoAdjust="0"/>
  </p:normalViewPr>
  <p:slideViewPr>
    <p:cSldViewPr snapToGrid="0">
      <p:cViewPr varScale="1">
        <p:scale>
          <a:sx n="89" d="100"/>
          <a:sy n="89" d="100"/>
        </p:scale>
        <p:origin x="1218" y="51"/>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FBFD5-F058-4FC2-96BE-1D1840CF97AB}" type="datetimeFigureOut">
              <a:rPr lang="en-US" smtClean="0"/>
              <a:t>10/30/2023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5A2C6-B852-4E53-860E-CB04845EB368}" type="slidenum">
              <a:rPr lang="en-US" smtClean="0"/>
              <a:t>‹#›</a:t>
            </a:fld>
            <a:endParaRPr lang="en-US"/>
          </a:p>
        </p:txBody>
      </p:sp>
    </p:spTree>
    <p:extLst>
      <p:ext uri="{BB962C8B-B14F-4D97-AF65-F5344CB8AC3E}">
        <p14:creationId xmlns:p14="http://schemas.microsoft.com/office/powerpoint/2010/main" val="13663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138D034-8AD8-0927-1ACB-1A60DEC89C90}"/>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F8593B46-D676-BECD-5563-A894A58BAE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Introduce me</a:t>
            </a:r>
          </a:p>
        </p:txBody>
      </p:sp>
      <p:sp>
        <p:nvSpPr>
          <p:cNvPr id="4100" name="Slide Number Placeholder 3">
            <a:extLst>
              <a:ext uri="{FF2B5EF4-FFF2-40B4-BE49-F238E27FC236}">
                <a16:creationId xmlns:a16="http://schemas.microsoft.com/office/drawing/2014/main" id="{6618D1D8-606E-5195-75BE-80CCAA58AE8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9300" indent="-287338" defTabSz="939800">
              <a:defRPr>
                <a:solidFill>
                  <a:schemeClr val="tx1"/>
                </a:solidFill>
                <a:latin typeface="Arial" panose="020B0604020202020204" pitchFamily="34" charset="0"/>
              </a:defRPr>
            </a:lvl2pPr>
            <a:lvl3pPr marL="1154113" indent="-230188" defTabSz="939800">
              <a:defRPr>
                <a:solidFill>
                  <a:schemeClr val="tx1"/>
                </a:solidFill>
                <a:latin typeface="Arial" panose="020B0604020202020204" pitchFamily="34" charset="0"/>
              </a:defRPr>
            </a:lvl3pPr>
            <a:lvl4pPr marL="1616075" indent="-230188" defTabSz="939800">
              <a:defRPr>
                <a:solidFill>
                  <a:schemeClr val="tx1"/>
                </a:solidFill>
                <a:latin typeface="Arial" panose="020B0604020202020204" pitchFamily="34" charset="0"/>
              </a:defRPr>
            </a:lvl4pPr>
            <a:lvl5pPr marL="2079625" indent="-230188" defTabSz="939800">
              <a:defRPr>
                <a:solidFill>
                  <a:schemeClr val="tx1"/>
                </a:solidFill>
                <a:latin typeface="Arial" panose="020B0604020202020204" pitchFamily="34" charset="0"/>
              </a:defRPr>
            </a:lvl5pPr>
            <a:lvl6pPr marL="2536825" indent="-230188" defTabSz="939800" eaLnBrk="0" fontAlgn="base" hangingPunct="0">
              <a:spcBef>
                <a:spcPct val="0"/>
              </a:spcBef>
              <a:spcAft>
                <a:spcPct val="0"/>
              </a:spcAft>
              <a:defRPr>
                <a:solidFill>
                  <a:schemeClr val="tx1"/>
                </a:solidFill>
                <a:latin typeface="Arial" panose="020B0604020202020204" pitchFamily="34" charset="0"/>
              </a:defRPr>
            </a:lvl6pPr>
            <a:lvl7pPr marL="2994025" indent="-230188" defTabSz="939800" eaLnBrk="0" fontAlgn="base" hangingPunct="0">
              <a:spcBef>
                <a:spcPct val="0"/>
              </a:spcBef>
              <a:spcAft>
                <a:spcPct val="0"/>
              </a:spcAft>
              <a:defRPr>
                <a:solidFill>
                  <a:schemeClr val="tx1"/>
                </a:solidFill>
                <a:latin typeface="Arial" panose="020B0604020202020204" pitchFamily="34" charset="0"/>
              </a:defRPr>
            </a:lvl7pPr>
            <a:lvl8pPr marL="3451225" indent="-230188" defTabSz="939800" eaLnBrk="0" fontAlgn="base" hangingPunct="0">
              <a:spcBef>
                <a:spcPct val="0"/>
              </a:spcBef>
              <a:spcAft>
                <a:spcPct val="0"/>
              </a:spcAft>
              <a:defRPr>
                <a:solidFill>
                  <a:schemeClr val="tx1"/>
                </a:solidFill>
                <a:latin typeface="Arial" panose="020B0604020202020204" pitchFamily="34" charset="0"/>
              </a:defRPr>
            </a:lvl8pPr>
            <a:lvl9pPr marL="3908425" indent="-230188" defTabSz="939800" eaLnBrk="0" fontAlgn="base" hangingPunct="0">
              <a:spcBef>
                <a:spcPct val="0"/>
              </a:spcBef>
              <a:spcAft>
                <a:spcPct val="0"/>
              </a:spcAft>
              <a:defRPr>
                <a:solidFill>
                  <a:schemeClr val="tx1"/>
                </a:solidFill>
                <a:latin typeface="Arial" panose="020B0604020202020204" pitchFamily="34" charset="0"/>
              </a:defRPr>
            </a:lvl9pPr>
          </a:lstStyle>
          <a:p>
            <a:fld id="{05BE586A-2162-4EB3-AD25-582D5C525151}" type="slidenum">
              <a:rPr lang="en-US" altLang="en-US" smtClean="0"/>
              <a:pPr/>
              <a:t>1</a:t>
            </a:fld>
            <a:endParaRPr lang="en-US" altLang="en-US"/>
          </a:p>
        </p:txBody>
      </p:sp>
    </p:spTree>
    <p:extLst>
      <p:ext uri="{BB962C8B-B14F-4D97-AF65-F5344CB8AC3E}">
        <p14:creationId xmlns:p14="http://schemas.microsoft.com/office/powerpoint/2010/main" val="286713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10</a:t>
            </a:fld>
            <a:endParaRPr lang="en-US" altLang="en-US"/>
          </a:p>
        </p:txBody>
      </p:sp>
    </p:spTree>
    <p:extLst>
      <p:ext uri="{BB962C8B-B14F-4D97-AF65-F5344CB8AC3E}">
        <p14:creationId xmlns:p14="http://schemas.microsoft.com/office/powerpoint/2010/main" val="156931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Already deleted Schedule A+ projects from spreadsheet.   MCEA only captures Road, Water/Wastewater/Transit</a:t>
            </a: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11</a:t>
            </a:fld>
            <a:endParaRPr lang="en-US" altLang="en-US"/>
          </a:p>
        </p:txBody>
      </p:sp>
    </p:spTree>
    <p:extLst>
      <p:ext uri="{BB962C8B-B14F-4D97-AF65-F5344CB8AC3E}">
        <p14:creationId xmlns:p14="http://schemas.microsoft.com/office/powerpoint/2010/main" val="4158969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12</a:t>
            </a:fld>
            <a:endParaRPr lang="en-US" altLang="en-US"/>
          </a:p>
        </p:txBody>
      </p:sp>
    </p:spTree>
    <p:extLst>
      <p:ext uri="{BB962C8B-B14F-4D97-AF65-F5344CB8AC3E}">
        <p14:creationId xmlns:p14="http://schemas.microsoft.com/office/powerpoint/2010/main" val="113680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Quotes from MCEA</a:t>
            </a: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13</a:t>
            </a:fld>
            <a:endParaRPr lang="en-US" altLang="en-US"/>
          </a:p>
        </p:txBody>
      </p:sp>
    </p:spTree>
    <p:extLst>
      <p:ext uri="{BB962C8B-B14F-4D97-AF65-F5344CB8AC3E}">
        <p14:creationId xmlns:p14="http://schemas.microsoft.com/office/powerpoint/2010/main" val="251986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14</a:t>
            </a:fld>
            <a:endParaRPr lang="en-US" altLang="en-US"/>
          </a:p>
        </p:txBody>
      </p:sp>
    </p:spTree>
    <p:extLst>
      <p:ext uri="{BB962C8B-B14F-4D97-AF65-F5344CB8AC3E}">
        <p14:creationId xmlns:p14="http://schemas.microsoft.com/office/powerpoint/2010/main" val="768847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15</a:t>
            </a:fld>
            <a:endParaRPr lang="en-US" altLang="en-US"/>
          </a:p>
        </p:txBody>
      </p:sp>
    </p:spTree>
    <p:extLst>
      <p:ext uri="{BB962C8B-B14F-4D97-AF65-F5344CB8AC3E}">
        <p14:creationId xmlns:p14="http://schemas.microsoft.com/office/powerpoint/2010/main" val="2434058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16</a:t>
            </a:fld>
            <a:endParaRPr lang="en-US" altLang="en-US"/>
          </a:p>
        </p:txBody>
      </p:sp>
    </p:spTree>
    <p:extLst>
      <p:ext uri="{BB962C8B-B14F-4D97-AF65-F5344CB8AC3E}">
        <p14:creationId xmlns:p14="http://schemas.microsoft.com/office/powerpoint/2010/main" val="355622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17</a:t>
            </a:fld>
            <a:endParaRPr lang="en-US" altLang="en-US"/>
          </a:p>
        </p:txBody>
      </p:sp>
    </p:spTree>
    <p:extLst>
      <p:ext uri="{BB962C8B-B14F-4D97-AF65-F5344CB8AC3E}">
        <p14:creationId xmlns:p14="http://schemas.microsoft.com/office/powerpoint/2010/main" val="91412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18</a:t>
            </a:fld>
            <a:endParaRPr lang="en-US" altLang="en-US"/>
          </a:p>
        </p:txBody>
      </p:sp>
    </p:spTree>
    <p:extLst>
      <p:ext uri="{BB962C8B-B14F-4D97-AF65-F5344CB8AC3E}">
        <p14:creationId xmlns:p14="http://schemas.microsoft.com/office/powerpoint/2010/main" val="3260098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19</a:t>
            </a:fld>
            <a:endParaRPr lang="en-US" altLang="en-US"/>
          </a:p>
        </p:txBody>
      </p:sp>
    </p:spTree>
    <p:extLst>
      <p:ext uri="{BB962C8B-B14F-4D97-AF65-F5344CB8AC3E}">
        <p14:creationId xmlns:p14="http://schemas.microsoft.com/office/powerpoint/2010/main" val="244480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 Everyone safe</a:t>
            </a:r>
            <a:r>
              <a:rPr lang="en-US" baseline="0" dirty="0"/>
              <a:t> and healthy at home - </a:t>
            </a:r>
            <a:r>
              <a:rPr lang="en-US" dirty="0"/>
              <a:t>Paul Knowles</a:t>
            </a:r>
            <a:r>
              <a:rPr lang="en-US" baseline="0" dirty="0"/>
              <a:t> with MEA</a:t>
            </a:r>
            <a:endParaRPr lang="en-US" dirty="0"/>
          </a:p>
          <a:p>
            <a:r>
              <a:rPr lang="en-US" dirty="0"/>
              <a:t>MEA is</a:t>
            </a:r>
            <a:r>
              <a:rPr lang="en-US" baseline="0" dirty="0"/>
              <a:t> the custodian of the MCEA</a:t>
            </a:r>
          </a:p>
          <a:p>
            <a:r>
              <a:rPr lang="en-US" baseline="0" dirty="0"/>
              <a:t>I have been involve with maintaining the Manual since late 1980s</a:t>
            </a:r>
          </a:p>
          <a:p>
            <a:r>
              <a:rPr lang="en-US" baseline="0" dirty="0"/>
              <a:t>Recent priority has been to amend the MCEA – in particular the project schedules</a:t>
            </a:r>
            <a:endParaRPr lang="en-US" dirty="0"/>
          </a:p>
        </p:txBody>
      </p:sp>
      <p:sp>
        <p:nvSpPr>
          <p:cNvPr id="4" name="Slide Number Placeholder 3"/>
          <p:cNvSpPr>
            <a:spLocks noGrp="1"/>
          </p:cNvSpPr>
          <p:nvPr>
            <p:ph type="sldNum" sz="quarter" idx="10"/>
          </p:nvPr>
        </p:nvSpPr>
        <p:spPr/>
        <p:txBody>
          <a:bodyPr/>
          <a:lstStyle/>
          <a:p>
            <a:fld id="{C405A2C6-B852-4E53-860E-CB04845EB368}" type="slidenum">
              <a:rPr lang="en-US" smtClean="0"/>
              <a:t>2</a:t>
            </a:fld>
            <a:endParaRPr lang="en-US"/>
          </a:p>
        </p:txBody>
      </p:sp>
    </p:spTree>
    <p:extLst>
      <p:ext uri="{BB962C8B-B14F-4D97-AF65-F5344CB8AC3E}">
        <p14:creationId xmlns:p14="http://schemas.microsoft.com/office/powerpoint/2010/main" val="2329910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20</a:t>
            </a:fld>
            <a:endParaRPr lang="en-US" altLang="en-US"/>
          </a:p>
        </p:txBody>
      </p:sp>
    </p:spTree>
    <p:extLst>
      <p:ext uri="{BB962C8B-B14F-4D97-AF65-F5344CB8AC3E}">
        <p14:creationId xmlns:p14="http://schemas.microsoft.com/office/powerpoint/2010/main" val="1956691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21</a:t>
            </a:fld>
            <a:endParaRPr lang="en-US" altLang="en-US"/>
          </a:p>
        </p:txBody>
      </p:sp>
    </p:spTree>
    <p:extLst>
      <p:ext uri="{BB962C8B-B14F-4D97-AF65-F5344CB8AC3E}">
        <p14:creationId xmlns:p14="http://schemas.microsoft.com/office/powerpoint/2010/main" val="1288218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22</a:t>
            </a:fld>
            <a:endParaRPr lang="en-US" altLang="en-US"/>
          </a:p>
        </p:txBody>
      </p:sp>
    </p:spTree>
    <p:extLst>
      <p:ext uri="{BB962C8B-B14F-4D97-AF65-F5344CB8AC3E}">
        <p14:creationId xmlns:p14="http://schemas.microsoft.com/office/powerpoint/2010/main" val="1808195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23</a:t>
            </a:fld>
            <a:endParaRPr lang="en-US" altLang="en-US"/>
          </a:p>
        </p:txBody>
      </p:sp>
    </p:spTree>
    <p:extLst>
      <p:ext uri="{BB962C8B-B14F-4D97-AF65-F5344CB8AC3E}">
        <p14:creationId xmlns:p14="http://schemas.microsoft.com/office/powerpoint/2010/main" val="900686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Only Schedule B if property is required</a:t>
            </a: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24</a:t>
            </a:fld>
            <a:endParaRPr lang="en-US" altLang="en-US"/>
          </a:p>
        </p:txBody>
      </p:sp>
    </p:spTree>
    <p:extLst>
      <p:ext uri="{BB962C8B-B14F-4D97-AF65-F5344CB8AC3E}">
        <p14:creationId xmlns:p14="http://schemas.microsoft.com/office/powerpoint/2010/main" val="1932722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25</a:t>
            </a:fld>
            <a:endParaRPr lang="en-US" altLang="en-US"/>
          </a:p>
        </p:txBody>
      </p:sp>
    </p:spTree>
    <p:extLst>
      <p:ext uri="{BB962C8B-B14F-4D97-AF65-F5344CB8AC3E}">
        <p14:creationId xmlns:p14="http://schemas.microsoft.com/office/powerpoint/2010/main" val="4037844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26</a:t>
            </a:fld>
            <a:endParaRPr lang="en-US" altLang="en-US"/>
          </a:p>
        </p:txBody>
      </p:sp>
    </p:spTree>
    <p:extLst>
      <p:ext uri="{BB962C8B-B14F-4D97-AF65-F5344CB8AC3E}">
        <p14:creationId xmlns:p14="http://schemas.microsoft.com/office/powerpoint/2010/main" val="160203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27</a:t>
            </a:fld>
            <a:endParaRPr lang="en-US" altLang="en-US"/>
          </a:p>
        </p:txBody>
      </p:sp>
    </p:spTree>
    <p:extLst>
      <p:ext uri="{BB962C8B-B14F-4D97-AF65-F5344CB8AC3E}">
        <p14:creationId xmlns:p14="http://schemas.microsoft.com/office/powerpoint/2010/main" val="1726765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E5096AAB-56D4-2A5B-2712-42D3480AAA10}"/>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DAC8ECA5-5E28-1755-8265-33B5C22649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addition to just looking at the yellow pages, important to consider complexity</a:t>
            </a:r>
          </a:p>
          <a:p>
            <a:r>
              <a:rPr lang="en-US" altLang="en-US">
                <a:latin typeface="Arial" panose="020B0604020202020204" pitchFamily="34" charset="0"/>
              </a:rPr>
              <a:t>Level of interest – agencies, community</a:t>
            </a:r>
          </a:p>
          <a:p>
            <a:r>
              <a:rPr lang="en-US" altLang="en-US">
                <a:latin typeface="Arial" panose="020B0604020202020204" pitchFamily="34" charset="0"/>
              </a:rPr>
              <a:t>What level of assessment, consultation, appeal is appropriate?</a:t>
            </a:r>
          </a:p>
        </p:txBody>
      </p:sp>
      <p:sp>
        <p:nvSpPr>
          <p:cNvPr id="120836" name="Slide Number Placeholder 3">
            <a:extLst>
              <a:ext uri="{FF2B5EF4-FFF2-40B4-BE49-F238E27FC236}">
                <a16:creationId xmlns:a16="http://schemas.microsoft.com/office/drawing/2014/main" id="{6CC25767-C230-8CC8-7F30-44F154EAF1A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4A332F5E-53EC-4F5C-83AC-2BDE3AA7F29D}" type="slidenum">
              <a:rPr lang="en-US" altLang="en-US" smtClean="0"/>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85CA2C80-5879-93AB-A126-4825DCEF2BE6}"/>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07D84932-57C6-88A9-437B-F241B5761D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MCEA says error to higher schedule but Companion guide suggests </a:t>
            </a:r>
          </a:p>
          <a:p>
            <a:r>
              <a:rPr lang="en-US" altLang="en-US">
                <a:latin typeface="Arial" panose="020B0604020202020204" pitchFamily="34" charset="0"/>
              </a:rPr>
              <a:t>If more consultation do it</a:t>
            </a:r>
          </a:p>
          <a:p>
            <a:r>
              <a:rPr lang="en-US" altLang="en-US">
                <a:latin typeface="Arial" panose="020B0604020202020204" pitchFamily="34" charset="0"/>
              </a:rPr>
              <a:t>If more analysis do it</a:t>
            </a:r>
          </a:p>
          <a:p>
            <a:r>
              <a:rPr lang="en-US" altLang="en-US">
                <a:latin typeface="Arial" panose="020B0604020202020204" pitchFamily="34" charset="0"/>
              </a:rPr>
              <a:t>Don’t necessarily elevate schedule</a:t>
            </a:r>
          </a:p>
          <a:p>
            <a:r>
              <a:rPr lang="en-US" altLang="en-US">
                <a:latin typeface="Arial" panose="020B0604020202020204" pitchFamily="34" charset="0"/>
              </a:rPr>
              <a:t>Parking to cycle lanes downtown – A+ but felt community would be well served with more consultation and documented process/result so C but got a PIIOR.   Was community well served by the costs and delays of the C process?   Your job as PM to determine.</a:t>
            </a:r>
          </a:p>
        </p:txBody>
      </p:sp>
      <p:sp>
        <p:nvSpPr>
          <p:cNvPr id="124932" name="Slide Number Placeholder 3">
            <a:extLst>
              <a:ext uri="{FF2B5EF4-FFF2-40B4-BE49-F238E27FC236}">
                <a16:creationId xmlns:a16="http://schemas.microsoft.com/office/drawing/2014/main" id="{C77BB8BB-61D3-3C1A-2F11-FF99D421DC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26E0BD3A-B092-4235-9E7B-D16C9315F368}" type="slidenum">
              <a:rPr lang="en-US" altLang="en-US" smtClean="0"/>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a:xfrm>
            <a:off x="1371600" y="1143000"/>
            <a:ext cx="4114800" cy="3086100"/>
          </a:xfrm>
          <a:ln/>
        </p:spPr>
      </p:sp>
      <p:sp>
        <p:nvSpPr>
          <p:cNvPr id="409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defRPr>
            </a:lvl1pPr>
            <a:lvl2pPr marL="769938" indent="-295275" defTabSz="965200">
              <a:defRPr>
                <a:solidFill>
                  <a:schemeClr val="tx1"/>
                </a:solidFill>
                <a:latin typeface="Arial" panose="020B0604020202020204" pitchFamily="34" charset="0"/>
              </a:defRPr>
            </a:lvl2pPr>
            <a:lvl3pPr marL="1184275" indent="-236538" defTabSz="965200">
              <a:defRPr>
                <a:solidFill>
                  <a:schemeClr val="tx1"/>
                </a:solidFill>
                <a:latin typeface="Arial" panose="020B0604020202020204" pitchFamily="34" charset="0"/>
              </a:defRPr>
            </a:lvl3pPr>
            <a:lvl4pPr marL="1658938" indent="-236538" defTabSz="965200">
              <a:defRPr>
                <a:solidFill>
                  <a:schemeClr val="tx1"/>
                </a:solidFill>
                <a:latin typeface="Arial" panose="020B0604020202020204" pitchFamily="34" charset="0"/>
              </a:defRPr>
            </a:lvl4pPr>
            <a:lvl5pPr marL="2133600" indent="-236538" defTabSz="965200">
              <a:defRPr>
                <a:solidFill>
                  <a:schemeClr val="tx1"/>
                </a:solidFill>
                <a:latin typeface="Arial" panose="020B0604020202020204" pitchFamily="34" charset="0"/>
              </a:defRPr>
            </a:lvl5pPr>
            <a:lvl6pPr marL="2590800" indent="-236538" defTabSz="965200" eaLnBrk="0" fontAlgn="base" hangingPunct="0">
              <a:spcBef>
                <a:spcPct val="0"/>
              </a:spcBef>
              <a:spcAft>
                <a:spcPct val="0"/>
              </a:spcAft>
              <a:defRPr>
                <a:solidFill>
                  <a:schemeClr val="tx1"/>
                </a:solidFill>
                <a:latin typeface="Arial" panose="020B0604020202020204" pitchFamily="34" charset="0"/>
              </a:defRPr>
            </a:lvl6pPr>
            <a:lvl7pPr marL="3048000" indent="-236538" defTabSz="965200" eaLnBrk="0" fontAlgn="base" hangingPunct="0">
              <a:spcBef>
                <a:spcPct val="0"/>
              </a:spcBef>
              <a:spcAft>
                <a:spcPct val="0"/>
              </a:spcAft>
              <a:defRPr>
                <a:solidFill>
                  <a:schemeClr val="tx1"/>
                </a:solidFill>
                <a:latin typeface="Arial" panose="020B0604020202020204" pitchFamily="34" charset="0"/>
              </a:defRPr>
            </a:lvl7pPr>
            <a:lvl8pPr marL="3505200" indent="-236538" defTabSz="965200" eaLnBrk="0" fontAlgn="base" hangingPunct="0">
              <a:spcBef>
                <a:spcPct val="0"/>
              </a:spcBef>
              <a:spcAft>
                <a:spcPct val="0"/>
              </a:spcAft>
              <a:defRPr>
                <a:solidFill>
                  <a:schemeClr val="tx1"/>
                </a:solidFill>
                <a:latin typeface="Arial" panose="020B0604020202020204" pitchFamily="34" charset="0"/>
              </a:defRPr>
            </a:lvl8pPr>
            <a:lvl9pPr marL="3962400" indent="-236538" defTabSz="965200" eaLnBrk="0" fontAlgn="base" hangingPunct="0">
              <a:spcBef>
                <a:spcPct val="0"/>
              </a:spcBef>
              <a:spcAft>
                <a:spcPct val="0"/>
              </a:spcAft>
              <a:defRPr>
                <a:solidFill>
                  <a:schemeClr val="tx1"/>
                </a:solidFill>
                <a:latin typeface="Arial" panose="020B0604020202020204" pitchFamily="34" charset="0"/>
              </a:defRPr>
            </a:lvl9pPr>
          </a:lstStyle>
          <a:p>
            <a:fld id="{CA4F5084-E6AF-436C-9A16-4812E935FCF3}" type="slidenum">
              <a:rPr lang="en-US" altLang="en-US" smtClean="0"/>
              <a:pPr/>
              <a:t>3</a:t>
            </a:fld>
            <a:endParaRPr lang="en-US" altLang="en-US"/>
          </a:p>
        </p:txBody>
      </p:sp>
    </p:spTree>
    <p:extLst>
      <p:ext uri="{BB962C8B-B14F-4D97-AF65-F5344CB8AC3E}">
        <p14:creationId xmlns:p14="http://schemas.microsoft.com/office/powerpoint/2010/main" val="2572283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EA6CFF10-E2D5-974C-101C-A66C6BBDA1B7}"/>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CDE84AE8-4B87-EBD6-E2E8-BA7C9DDA28E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MCEA says error to higher schedule but Companion guide suggests </a:t>
            </a:r>
          </a:p>
          <a:p>
            <a:r>
              <a:rPr lang="en-US" altLang="en-US">
                <a:latin typeface="Arial" panose="020B0604020202020204" pitchFamily="34" charset="0"/>
              </a:rPr>
              <a:t>If more consultation do it</a:t>
            </a:r>
          </a:p>
          <a:p>
            <a:r>
              <a:rPr lang="en-US" altLang="en-US">
                <a:latin typeface="Arial" panose="020B0604020202020204" pitchFamily="34" charset="0"/>
              </a:rPr>
              <a:t>If more analysis do it</a:t>
            </a:r>
          </a:p>
          <a:p>
            <a:r>
              <a:rPr lang="en-US" altLang="en-US">
                <a:latin typeface="Arial" panose="020B0604020202020204" pitchFamily="34" charset="0"/>
              </a:rPr>
              <a:t>Don’t necessarily elevate schedule</a:t>
            </a:r>
          </a:p>
          <a:p>
            <a:r>
              <a:rPr lang="en-US" altLang="en-US">
                <a:latin typeface="Arial" panose="020B0604020202020204" pitchFamily="34" charset="0"/>
              </a:rPr>
              <a:t>Parking to cycle lanes downtown – A+ but felt community would be well served with more consultation and documented process/result so C but got a PIIOR.   Was community well served by the costs and delays of the C process?   Your job as PM to determine.</a:t>
            </a:r>
          </a:p>
        </p:txBody>
      </p:sp>
      <p:sp>
        <p:nvSpPr>
          <p:cNvPr id="126980" name="Slide Number Placeholder 3">
            <a:extLst>
              <a:ext uri="{FF2B5EF4-FFF2-40B4-BE49-F238E27FC236}">
                <a16:creationId xmlns:a16="http://schemas.microsoft.com/office/drawing/2014/main" id="{85A7EDA7-C23A-832C-B45C-9D2BF1730D4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18A79C9B-7E12-4C97-A6D4-45A8263FD6AE}" type="slidenum">
              <a:rPr lang="en-US" altLang="en-US" smtClean="0"/>
              <a:pPr/>
              <a:t>31</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8E089F64-9B48-9479-A8F4-519BF1D2CA7D}"/>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927864DC-6D8E-00D7-00C4-E62C2BFDCA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MCEA says error to higher schedule but Companion guide suggests </a:t>
            </a:r>
          </a:p>
          <a:p>
            <a:r>
              <a:rPr lang="en-US" altLang="en-US">
                <a:latin typeface="Arial" panose="020B0604020202020204" pitchFamily="34" charset="0"/>
              </a:rPr>
              <a:t>If more consultation do it</a:t>
            </a:r>
          </a:p>
          <a:p>
            <a:r>
              <a:rPr lang="en-US" altLang="en-US">
                <a:latin typeface="Arial" panose="020B0604020202020204" pitchFamily="34" charset="0"/>
              </a:rPr>
              <a:t>If more analysis do it</a:t>
            </a:r>
          </a:p>
          <a:p>
            <a:r>
              <a:rPr lang="en-US" altLang="en-US">
                <a:latin typeface="Arial" panose="020B0604020202020204" pitchFamily="34" charset="0"/>
              </a:rPr>
              <a:t>Don’t necessarily elevate schedule</a:t>
            </a:r>
          </a:p>
          <a:p>
            <a:r>
              <a:rPr lang="en-US" altLang="en-US">
                <a:latin typeface="Arial" panose="020B0604020202020204" pitchFamily="34" charset="0"/>
              </a:rPr>
              <a:t>Parking to cycle lanes downtown – A+ but felt community would be well served with more consultation and documented process/result so C but got a PIIOR.   Was community well served by the costs and delays of the C process?   Your job as PM to determine.</a:t>
            </a:r>
          </a:p>
        </p:txBody>
      </p:sp>
      <p:sp>
        <p:nvSpPr>
          <p:cNvPr id="129028" name="Slide Number Placeholder 3">
            <a:extLst>
              <a:ext uri="{FF2B5EF4-FFF2-40B4-BE49-F238E27FC236}">
                <a16:creationId xmlns:a16="http://schemas.microsoft.com/office/drawing/2014/main" id="{962C45D1-3D60-C49E-3F11-37847084CCA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1805FFEE-730B-421F-9B33-B71018855D19}" type="slidenum">
              <a:rPr lang="en-US" altLang="en-US" smtClean="0"/>
              <a:pPr/>
              <a:t>32</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Consultation portion should be very similar to Schedule C process</a:t>
            </a:r>
          </a:p>
          <a:p>
            <a:r>
              <a:rPr lang="en-US" dirty="0"/>
              <a:t>Difference</a:t>
            </a:r>
            <a:r>
              <a:rPr lang="en-US" baseline="0" dirty="0"/>
              <a:t> – no PIIOR and level of documentation </a:t>
            </a:r>
            <a:endParaRPr lang="en-US" dirty="0"/>
          </a:p>
        </p:txBody>
      </p:sp>
      <p:sp>
        <p:nvSpPr>
          <p:cNvPr id="4" name="Slide Number Placeholder 3"/>
          <p:cNvSpPr>
            <a:spLocks noGrp="1"/>
          </p:cNvSpPr>
          <p:nvPr>
            <p:ph type="sldNum" sz="quarter" idx="10"/>
          </p:nvPr>
        </p:nvSpPr>
        <p:spPr/>
        <p:txBody>
          <a:bodyPr/>
          <a:lstStyle/>
          <a:p>
            <a:fld id="{C405A2C6-B852-4E53-860E-CB04845EB368}" type="slidenum">
              <a:rPr lang="en-US" smtClean="0"/>
              <a:t>38</a:t>
            </a:fld>
            <a:endParaRPr lang="en-US"/>
          </a:p>
        </p:txBody>
      </p:sp>
    </p:spTree>
    <p:extLst>
      <p:ext uri="{BB962C8B-B14F-4D97-AF65-F5344CB8AC3E}">
        <p14:creationId xmlns:p14="http://schemas.microsoft.com/office/powerpoint/2010/main" val="3954583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ChangeArrowheads="1" noTextEdit="1"/>
          </p:cNvSpPr>
          <p:nvPr>
            <p:ph type="sldImg"/>
          </p:nvPr>
        </p:nvSpPr>
        <p:spPr>
          <a:ln/>
        </p:spPr>
      </p:sp>
      <p:sp>
        <p:nvSpPr>
          <p:cNvPr id="20480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9300" indent="-287338" defTabSz="939800">
              <a:defRPr>
                <a:solidFill>
                  <a:schemeClr val="tx1"/>
                </a:solidFill>
                <a:latin typeface="Arial" panose="020B0604020202020204" pitchFamily="34" charset="0"/>
              </a:defRPr>
            </a:lvl2pPr>
            <a:lvl3pPr marL="1154113" indent="-230188" defTabSz="939800">
              <a:defRPr>
                <a:solidFill>
                  <a:schemeClr val="tx1"/>
                </a:solidFill>
                <a:latin typeface="Arial" panose="020B0604020202020204" pitchFamily="34" charset="0"/>
              </a:defRPr>
            </a:lvl3pPr>
            <a:lvl4pPr marL="1616075" indent="-230188" defTabSz="939800">
              <a:defRPr>
                <a:solidFill>
                  <a:schemeClr val="tx1"/>
                </a:solidFill>
                <a:latin typeface="Arial" panose="020B0604020202020204" pitchFamily="34" charset="0"/>
              </a:defRPr>
            </a:lvl4pPr>
            <a:lvl5pPr marL="2079625" indent="-230188" defTabSz="939800">
              <a:defRPr>
                <a:solidFill>
                  <a:schemeClr val="tx1"/>
                </a:solidFill>
                <a:latin typeface="Arial" panose="020B0604020202020204" pitchFamily="34" charset="0"/>
              </a:defRPr>
            </a:lvl5pPr>
            <a:lvl6pPr marL="2536825" indent="-230188" defTabSz="939800" eaLnBrk="0" fontAlgn="base" hangingPunct="0">
              <a:spcBef>
                <a:spcPct val="0"/>
              </a:spcBef>
              <a:spcAft>
                <a:spcPct val="0"/>
              </a:spcAft>
              <a:defRPr>
                <a:solidFill>
                  <a:schemeClr val="tx1"/>
                </a:solidFill>
                <a:latin typeface="Arial" panose="020B0604020202020204" pitchFamily="34" charset="0"/>
              </a:defRPr>
            </a:lvl6pPr>
            <a:lvl7pPr marL="2994025" indent="-230188" defTabSz="939800" eaLnBrk="0" fontAlgn="base" hangingPunct="0">
              <a:spcBef>
                <a:spcPct val="0"/>
              </a:spcBef>
              <a:spcAft>
                <a:spcPct val="0"/>
              </a:spcAft>
              <a:defRPr>
                <a:solidFill>
                  <a:schemeClr val="tx1"/>
                </a:solidFill>
                <a:latin typeface="Arial" panose="020B0604020202020204" pitchFamily="34" charset="0"/>
              </a:defRPr>
            </a:lvl7pPr>
            <a:lvl8pPr marL="3451225" indent="-230188" defTabSz="939800" eaLnBrk="0" fontAlgn="base" hangingPunct="0">
              <a:spcBef>
                <a:spcPct val="0"/>
              </a:spcBef>
              <a:spcAft>
                <a:spcPct val="0"/>
              </a:spcAft>
              <a:defRPr>
                <a:solidFill>
                  <a:schemeClr val="tx1"/>
                </a:solidFill>
                <a:latin typeface="Arial" panose="020B0604020202020204" pitchFamily="34" charset="0"/>
              </a:defRPr>
            </a:lvl8pPr>
            <a:lvl9pPr marL="3908425" indent="-230188" defTabSz="939800" eaLnBrk="0" fontAlgn="base" hangingPunct="0">
              <a:spcBef>
                <a:spcPct val="0"/>
              </a:spcBef>
              <a:spcAft>
                <a:spcPct val="0"/>
              </a:spcAft>
              <a:defRPr>
                <a:solidFill>
                  <a:schemeClr val="tx1"/>
                </a:solidFill>
                <a:latin typeface="Arial" panose="020B0604020202020204" pitchFamily="34" charset="0"/>
              </a:defRPr>
            </a:lvl9pPr>
          </a:lstStyle>
          <a:p>
            <a:fld id="{B661526B-3BF7-4C9D-965B-0AAE0D1A7821}" type="slidenum">
              <a:rPr lang="en-US" altLang="en-US"/>
              <a:pPr/>
              <a:t>45</a:t>
            </a:fld>
            <a:endParaRPr lang="en-US" altLang="en-US"/>
          </a:p>
        </p:txBody>
      </p:sp>
    </p:spTree>
    <p:extLst>
      <p:ext uri="{BB962C8B-B14F-4D97-AF65-F5344CB8AC3E}">
        <p14:creationId xmlns:p14="http://schemas.microsoft.com/office/powerpoint/2010/main" val="2627993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5706A10-3710-4F02-9353-5D6D278FD0C1}"/>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02366A23-CBCF-6E7A-6DA5-3BC7C1D22F6F}"/>
              </a:ext>
            </a:extLst>
          </p:cNvPr>
          <p:cNvSpPr>
            <a:spLocks noGrp="1" noChangeArrowheads="1"/>
          </p:cNvSpPr>
          <p:nvPr>
            <p:ph type="body" idx="1"/>
          </p:nvPr>
        </p:nvSpPr>
        <p:spPr/>
        <p:txBody>
          <a:bodyPr/>
          <a:lstStyle/>
          <a:p>
            <a:pPr>
              <a:defRPr/>
            </a:pPr>
            <a:r>
              <a:rPr lang="en-US" altLang="en-US" dirty="0">
                <a:latin typeface="Arial" panose="020B0604020202020204" pitchFamily="34" charset="0"/>
              </a:rPr>
              <a:t>MEA is the proponent of the MCEA. </a:t>
            </a:r>
            <a:r>
              <a:rPr lang="en-US" sz="1800" b="1" kern="100" dirty="0">
                <a:latin typeface="Arial" panose="020B0604020202020204" pitchFamily="34" charset="0"/>
                <a:ea typeface="Calibri" panose="020F0502020204030204" pitchFamily="34" charset="0"/>
                <a:cs typeface="Times New Roman" panose="02020603050405020304" pitchFamily="18" charset="0"/>
              </a:rPr>
              <a:t>MEA needs to be involved with any discussions that involve application and/or new interpretations of the MCEA so that MEA can;</a:t>
            </a:r>
            <a:endParaRPr lang="en-CA" sz="1800" kern="100" dirty="0">
              <a:latin typeface="Calibri" panose="020F0502020204030204" pitchFamily="34" charset="0"/>
              <a:ea typeface="Calibri" panose="020F0502020204030204" pitchFamily="34" charset="0"/>
              <a:cs typeface="Times New Roman" panose="02020603050405020304" pitchFamily="18" charset="0"/>
            </a:endParaRPr>
          </a:p>
          <a:p>
            <a:pPr indent="457200">
              <a:defRPr/>
            </a:pPr>
            <a:r>
              <a:rPr lang="en-US" sz="1800" b="1" kern="100" dirty="0">
                <a:latin typeface="Arial" panose="020B0604020202020204" pitchFamily="34" charset="0"/>
                <a:ea typeface="Calibri" panose="020F0502020204030204" pitchFamily="34" charset="0"/>
                <a:cs typeface="Times New Roman" panose="02020603050405020304" pitchFamily="18" charset="0"/>
              </a:rPr>
              <a:t>- report on the use and/or new interpretations of the MCEA, </a:t>
            </a:r>
            <a:endParaRPr lang="en-CA" sz="1800" kern="100" dirty="0">
              <a:latin typeface="Calibri" panose="020F0502020204030204" pitchFamily="34" charset="0"/>
              <a:ea typeface="Calibri" panose="020F0502020204030204" pitchFamily="34" charset="0"/>
              <a:cs typeface="Times New Roman" panose="02020603050405020304" pitchFamily="18" charset="0"/>
            </a:endParaRPr>
          </a:p>
          <a:p>
            <a:pPr indent="457200">
              <a:defRPr/>
            </a:pPr>
            <a:r>
              <a:rPr lang="en-US" sz="1800" b="1" kern="100" dirty="0">
                <a:latin typeface="Arial" panose="020B0604020202020204" pitchFamily="34" charset="0"/>
                <a:ea typeface="Calibri" panose="020F0502020204030204" pitchFamily="34" charset="0"/>
                <a:cs typeface="Times New Roman" panose="02020603050405020304" pitchFamily="18" charset="0"/>
              </a:rPr>
              <a:t>- include the outcome of any discussion into training material</a:t>
            </a:r>
            <a:endParaRPr lang="en-CA" sz="1800" kern="100" dirty="0">
              <a:latin typeface="Calibri" panose="020F0502020204030204" pitchFamily="34" charset="0"/>
              <a:ea typeface="Calibri" panose="020F0502020204030204" pitchFamily="34" charset="0"/>
              <a:cs typeface="Times New Roman" panose="02020603050405020304" pitchFamily="18" charset="0"/>
            </a:endParaRPr>
          </a:p>
          <a:p>
            <a:pPr indent="457200">
              <a:defRPr/>
            </a:pPr>
            <a:r>
              <a:rPr lang="en-US" sz="1800" b="1" kern="100" dirty="0">
                <a:latin typeface="Arial" panose="020B0604020202020204" pitchFamily="34" charset="0"/>
                <a:ea typeface="Calibri" panose="020F0502020204030204" pitchFamily="34" charset="0"/>
                <a:cs typeface="Times New Roman" panose="02020603050405020304" pitchFamily="18" charset="0"/>
              </a:rPr>
              <a:t>- represent the interests of all municipalities.</a:t>
            </a:r>
            <a:endParaRPr lang="en-CA" sz="1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3252" name="Slide Number Placeholder 3">
            <a:extLst>
              <a:ext uri="{FF2B5EF4-FFF2-40B4-BE49-F238E27FC236}">
                <a16:creationId xmlns:a16="http://schemas.microsoft.com/office/drawing/2014/main" id="{284A3B18-9322-3947-35A2-068EB5CD59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23900" indent="-277813" defTabSz="939800">
              <a:defRPr>
                <a:solidFill>
                  <a:schemeClr val="tx1"/>
                </a:solidFill>
                <a:latin typeface="Arial" panose="020B0604020202020204" pitchFamily="34" charset="0"/>
              </a:defRPr>
            </a:lvl2pPr>
            <a:lvl3pPr marL="1112838" indent="-222250" defTabSz="939800">
              <a:defRPr>
                <a:solidFill>
                  <a:schemeClr val="tx1"/>
                </a:solidFill>
                <a:latin typeface="Arial" panose="020B0604020202020204" pitchFamily="34" charset="0"/>
              </a:defRPr>
            </a:lvl3pPr>
            <a:lvl4pPr marL="1558925" indent="-222250" defTabSz="939800">
              <a:defRPr>
                <a:solidFill>
                  <a:schemeClr val="tx1"/>
                </a:solidFill>
                <a:latin typeface="Arial" panose="020B0604020202020204" pitchFamily="34" charset="0"/>
              </a:defRPr>
            </a:lvl4pPr>
            <a:lvl5pPr marL="2005013" indent="-222250" defTabSz="939800">
              <a:defRPr>
                <a:solidFill>
                  <a:schemeClr val="tx1"/>
                </a:solidFill>
                <a:latin typeface="Arial" panose="020B0604020202020204" pitchFamily="34" charset="0"/>
              </a:defRPr>
            </a:lvl5pPr>
            <a:lvl6pPr marL="2462213" indent="-222250" defTabSz="939800" eaLnBrk="0" fontAlgn="base" hangingPunct="0">
              <a:spcBef>
                <a:spcPct val="0"/>
              </a:spcBef>
              <a:spcAft>
                <a:spcPct val="0"/>
              </a:spcAft>
              <a:defRPr>
                <a:solidFill>
                  <a:schemeClr val="tx1"/>
                </a:solidFill>
                <a:latin typeface="Arial" panose="020B0604020202020204" pitchFamily="34" charset="0"/>
              </a:defRPr>
            </a:lvl6pPr>
            <a:lvl7pPr marL="2919413" indent="-222250" defTabSz="939800" eaLnBrk="0" fontAlgn="base" hangingPunct="0">
              <a:spcBef>
                <a:spcPct val="0"/>
              </a:spcBef>
              <a:spcAft>
                <a:spcPct val="0"/>
              </a:spcAft>
              <a:defRPr>
                <a:solidFill>
                  <a:schemeClr val="tx1"/>
                </a:solidFill>
                <a:latin typeface="Arial" panose="020B0604020202020204" pitchFamily="34" charset="0"/>
              </a:defRPr>
            </a:lvl7pPr>
            <a:lvl8pPr marL="3376613" indent="-222250" defTabSz="939800" eaLnBrk="0" fontAlgn="base" hangingPunct="0">
              <a:spcBef>
                <a:spcPct val="0"/>
              </a:spcBef>
              <a:spcAft>
                <a:spcPct val="0"/>
              </a:spcAft>
              <a:defRPr>
                <a:solidFill>
                  <a:schemeClr val="tx1"/>
                </a:solidFill>
                <a:latin typeface="Arial" panose="020B0604020202020204" pitchFamily="34" charset="0"/>
              </a:defRPr>
            </a:lvl8pPr>
            <a:lvl9pPr marL="3833813" indent="-222250" defTabSz="939800" eaLnBrk="0" fontAlgn="base" hangingPunct="0">
              <a:spcBef>
                <a:spcPct val="0"/>
              </a:spcBef>
              <a:spcAft>
                <a:spcPct val="0"/>
              </a:spcAft>
              <a:defRPr>
                <a:solidFill>
                  <a:schemeClr val="tx1"/>
                </a:solidFill>
                <a:latin typeface="Arial" panose="020B0604020202020204" pitchFamily="34" charset="0"/>
              </a:defRPr>
            </a:lvl9pPr>
          </a:lstStyle>
          <a:p>
            <a:fld id="{7EED6D33-B3F9-4377-84D5-3671917E4ECC}" type="slidenum">
              <a:rPr lang="en-US" altLang="en-US" smtClean="0"/>
              <a:pPr/>
              <a:t>46</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DD8B3F9-571B-DBB2-69BA-A2A35DABF3D8}"/>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02D2639B-DF87-614E-7F4C-B006FCA5FCF9}"/>
              </a:ext>
            </a:extLst>
          </p:cNvPr>
          <p:cNvSpPr>
            <a:spLocks noGrp="1" noChangeArrowheads="1"/>
          </p:cNvSpPr>
          <p:nvPr>
            <p:ph type="body" idx="1"/>
          </p:nvPr>
        </p:nvSpPr>
        <p:spPr/>
        <p:txBody>
          <a:bodyPr/>
          <a:lstStyle/>
          <a:p>
            <a:pPr>
              <a:defRPr/>
            </a:pPr>
            <a:r>
              <a:rPr lang="en-US" sz="1800" kern="100" dirty="0">
                <a:latin typeface="Arial" panose="020B0604020202020204" pitchFamily="34" charset="0"/>
                <a:ea typeface="Calibri" panose="020F0502020204030204" pitchFamily="34" charset="0"/>
                <a:cs typeface="Times New Roman" panose="02020603050405020304" pitchFamily="18" charset="0"/>
              </a:rPr>
              <a:t>Municipalities, MECP and MEA all have important roles in the MCEA process.</a:t>
            </a:r>
            <a:endParaRPr lang="en-CA" sz="1800" kern="10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CA" altLang="en-US" dirty="0">
              <a:latin typeface="Arial" panose="020B0604020202020204" pitchFamily="34" charset="0"/>
            </a:endParaRPr>
          </a:p>
        </p:txBody>
      </p:sp>
      <p:sp>
        <p:nvSpPr>
          <p:cNvPr id="57348" name="Slide Number Placeholder 3">
            <a:extLst>
              <a:ext uri="{FF2B5EF4-FFF2-40B4-BE49-F238E27FC236}">
                <a16:creationId xmlns:a16="http://schemas.microsoft.com/office/drawing/2014/main" id="{9EFF2850-C8C8-3089-677A-E6AD37B9289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defRPr>
            </a:lvl1pPr>
            <a:lvl2pPr marL="742950" indent="-285750" defTabSz="941388">
              <a:defRPr>
                <a:solidFill>
                  <a:schemeClr val="tx1"/>
                </a:solidFill>
                <a:latin typeface="Arial" panose="020B0604020202020204" pitchFamily="34" charset="0"/>
              </a:defRPr>
            </a:lvl2pPr>
            <a:lvl3pPr marL="1143000" indent="-228600" defTabSz="941388">
              <a:defRPr>
                <a:solidFill>
                  <a:schemeClr val="tx1"/>
                </a:solidFill>
                <a:latin typeface="Arial" panose="020B0604020202020204" pitchFamily="34" charset="0"/>
              </a:defRPr>
            </a:lvl3pPr>
            <a:lvl4pPr marL="1600200" indent="-228600" defTabSz="941388">
              <a:defRPr>
                <a:solidFill>
                  <a:schemeClr val="tx1"/>
                </a:solidFill>
                <a:latin typeface="Arial" panose="020B0604020202020204" pitchFamily="34" charset="0"/>
              </a:defRPr>
            </a:lvl4pPr>
            <a:lvl5pPr marL="2057400" indent="-228600" defTabSz="941388">
              <a:defRPr>
                <a:solidFill>
                  <a:schemeClr val="tx1"/>
                </a:solidFill>
                <a:latin typeface="Arial" panose="020B0604020202020204" pitchFamily="34" charset="0"/>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defRPr>
            </a:lvl9pPr>
          </a:lstStyle>
          <a:p>
            <a:fld id="{6C838A43-AE20-4BA5-9185-C5777FE98A23}" type="slidenum">
              <a:rPr lang="en-US" altLang="en-US" smtClean="0"/>
              <a:pPr/>
              <a:t>47</a:t>
            </a:fld>
            <a:endParaRPr lang="en-US" altLang="en-US"/>
          </a:p>
        </p:txBody>
      </p:sp>
    </p:spTree>
    <p:extLst>
      <p:ext uri="{BB962C8B-B14F-4D97-AF65-F5344CB8AC3E}">
        <p14:creationId xmlns:p14="http://schemas.microsoft.com/office/powerpoint/2010/main" val="3418677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8A44562-C865-41B6-357F-320593655D44}"/>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9A55EEA2-C957-906B-1B6F-880BE7A22C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114DAADB-6C3E-A0A5-15E3-792D923381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defRPr>
            </a:lvl1pPr>
            <a:lvl2pPr marL="742950" indent="-285750" defTabSz="941388">
              <a:defRPr>
                <a:solidFill>
                  <a:schemeClr val="tx1"/>
                </a:solidFill>
                <a:latin typeface="Arial" panose="020B0604020202020204" pitchFamily="34" charset="0"/>
              </a:defRPr>
            </a:lvl2pPr>
            <a:lvl3pPr marL="1143000" indent="-228600" defTabSz="941388">
              <a:defRPr>
                <a:solidFill>
                  <a:schemeClr val="tx1"/>
                </a:solidFill>
                <a:latin typeface="Arial" panose="020B0604020202020204" pitchFamily="34" charset="0"/>
              </a:defRPr>
            </a:lvl3pPr>
            <a:lvl4pPr marL="1600200" indent="-228600" defTabSz="941388">
              <a:defRPr>
                <a:solidFill>
                  <a:schemeClr val="tx1"/>
                </a:solidFill>
                <a:latin typeface="Arial" panose="020B0604020202020204" pitchFamily="34" charset="0"/>
              </a:defRPr>
            </a:lvl4pPr>
            <a:lvl5pPr marL="2057400" indent="-228600" defTabSz="941388">
              <a:defRPr>
                <a:solidFill>
                  <a:schemeClr val="tx1"/>
                </a:solidFill>
                <a:latin typeface="Arial" panose="020B0604020202020204" pitchFamily="34" charset="0"/>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defRPr>
            </a:lvl9pPr>
          </a:lstStyle>
          <a:p>
            <a:fld id="{F28A7898-8529-4202-8C7C-36E28E0D7697}" type="slidenum">
              <a:rPr lang="en-US" altLang="en-US" smtClean="0"/>
              <a:pPr/>
              <a:t>48</a:t>
            </a:fld>
            <a:endParaRPr lang="en-US" altLang="en-US"/>
          </a:p>
        </p:txBody>
      </p:sp>
    </p:spTree>
    <p:extLst>
      <p:ext uri="{BB962C8B-B14F-4D97-AF65-F5344CB8AC3E}">
        <p14:creationId xmlns:p14="http://schemas.microsoft.com/office/powerpoint/2010/main" val="1808860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A69602D7-59A2-613D-9531-5DC33FFDD3B3}"/>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A7412369-6A1A-D1B3-26CE-12510FFBA1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5EA7860E-A871-D8D4-A417-2E61BC8DBAC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defRPr>
            </a:lvl1pPr>
            <a:lvl2pPr marL="742950" indent="-285750" defTabSz="941388">
              <a:defRPr>
                <a:solidFill>
                  <a:schemeClr val="tx1"/>
                </a:solidFill>
                <a:latin typeface="Arial" panose="020B0604020202020204" pitchFamily="34" charset="0"/>
              </a:defRPr>
            </a:lvl2pPr>
            <a:lvl3pPr marL="1143000" indent="-228600" defTabSz="941388">
              <a:defRPr>
                <a:solidFill>
                  <a:schemeClr val="tx1"/>
                </a:solidFill>
                <a:latin typeface="Arial" panose="020B0604020202020204" pitchFamily="34" charset="0"/>
              </a:defRPr>
            </a:lvl3pPr>
            <a:lvl4pPr marL="1600200" indent="-228600" defTabSz="941388">
              <a:defRPr>
                <a:solidFill>
                  <a:schemeClr val="tx1"/>
                </a:solidFill>
                <a:latin typeface="Arial" panose="020B0604020202020204" pitchFamily="34" charset="0"/>
              </a:defRPr>
            </a:lvl4pPr>
            <a:lvl5pPr marL="2057400" indent="-228600" defTabSz="941388">
              <a:defRPr>
                <a:solidFill>
                  <a:schemeClr val="tx1"/>
                </a:solidFill>
                <a:latin typeface="Arial" panose="020B0604020202020204" pitchFamily="34" charset="0"/>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defRPr>
            </a:lvl9pPr>
          </a:lstStyle>
          <a:p>
            <a:fld id="{7CB630DD-1CCC-43EC-A684-C7B69B724C94}" type="slidenum">
              <a:rPr lang="en-US" altLang="en-US" smtClean="0"/>
              <a:pPr/>
              <a:t>49</a:t>
            </a:fld>
            <a:endParaRPr lang="en-US" altLang="en-US"/>
          </a:p>
        </p:txBody>
      </p:sp>
    </p:spTree>
    <p:extLst>
      <p:ext uri="{BB962C8B-B14F-4D97-AF65-F5344CB8AC3E}">
        <p14:creationId xmlns:p14="http://schemas.microsoft.com/office/powerpoint/2010/main" val="1319376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2170A22-F0F1-59AD-85A5-8EA67BC908C1}"/>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51E3E752-6709-331E-70E7-5867871BEE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
        <p:nvSpPr>
          <p:cNvPr id="63492" name="Slide Number Placeholder 3">
            <a:extLst>
              <a:ext uri="{FF2B5EF4-FFF2-40B4-BE49-F238E27FC236}">
                <a16:creationId xmlns:a16="http://schemas.microsoft.com/office/drawing/2014/main" id="{A6314F8E-8082-B890-D38C-111C822085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defRPr>
            </a:lvl1pPr>
            <a:lvl2pPr marL="742950" indent="-285750" defTabSz="941388">
              <a:defRPr>
                <a:solidFill>
                  <a:schemeClr val="tx1"/>
                </a:solidFill>
                <a:latin typeface="Arial" panose="020B0604020202020204" pitchFamily="34" charset="0"/>
              </a:defRPr>
            </a:lvl2pPr>
            <a:lvl3pPr marL="1143000" indent="-228600" defTabSz="941388">
              <a:defRPr>
                <a:solidFill>
                  <a:schemeClr val="tx1"/>
                </a:solidFill>
                <a:latin typeface="Arial" panose="020B0604020202020204" pitchFamily="34" charset="0"/>
              </a:defRPr>
            </a:lvl3pPr>
            <a:lvl4pPr marL="1600200" indent="-228600" defTabSz="941388">
              <a:defRPr>
                <a:solidFill>
                  <a:schemeClr val="tx1"/>
                </a:solidFill>
                <a:latin typeface="Arial" panose="020B0604020202020204" pitchFamily="34" charset="0"/>
              </a:defRPr>
            </a:lvl4pPr>
            <a:lvl5pPr marL="2057400" indent="-228600" defTabSz="941388">
              <a:defRPr>
                <a:solidFill>
                  <a:schemeClr val="tx1"/>
                </a:solidFill>
                <a:latin typeface="Arial" panose="020B0604020202020204" pitchFamily="34" charset="0"/>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defRPr>
            </a:lvl9pPr>
          </a:lstStyle>
          <a:p>
            <a:fld id="{2F63E4AB-4E8E-4E53-8AA6-1211BED44FF5}" type="slidenum">
              <a:rPr lang="en-US" altLang="en-US" smtClean="0"/>
              <a:pPr/>
              <a:t>50</a:t>
            </a:fld>
            <a:endParaRPr lang="en-US" altLang="en-US"/>
          </a:p>
        </p:txBody>
      </p:sp>
    </p:spTree>
    <p:extLst>
      <p:ext uri="{BB962C8B-B14F-4D97-AF65-F5344CB8AC3E}">
        <p14:creationId xmlns:p14="http://schemas.microsoft.com/office/powerpoint/2010/main" val="1480418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B269AD3-4AD3-F428-E54C-1EA01D1D19A3}"/>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E093A8DD-BBFE-81DF-E971-0AE42FF46C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D7D5ED93-52A3-9E19-5A05-35E7CA4779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defRPr>
            </a:lvl1pPr>
            <a:lvl2pPr marL="742950" indent="-285750" defTabSz="941388">
              <a:defRPr>
                <a:solidFill>
                  <a:schemeClr val="tx1"/>
                </a:solidFill>
                <a:latin typeface="Arial" panose="020B0604020202020204" pitchFamily="34" charset="0"/>
              </a:defRPr>
            </a:lvl2pPr>
            <a:lvl3pPr marL="1143000" indent="-228600" defTabSz="941388">
              <a:defRPr>
                <a:solidFill>
                  <a:schemeClr val="tx1"/>
                </a:solidFill>
                <a:latin typeface="Arial" panose="020B0604020202020204" pitchFamily="34" charset="0"/>
              </a:defRPr>
            </a:lvl3pPr>
            <a:lvl4pPr marL="1600200" indent="-228600" defTabSz="941388">
              <a:defRPr>
                <a:solidFill>
                  <a:schemeClr val="tx1"/>
                </a:solidFill>
                <a:latin typeface="Arial" panose="020B0604020202020204" pitchFamily="34" charset="0"/>
              </a:defRPr>
            </a:lvl4pPr>
            <a:lvl5pPr marL="2057400" indent="-228600" defTabSz="941388">
              <a:defRPr>
                <a:solidFill>
                  <a:schemeClr val="tx1"/>
                </a:solidFill>
                <a:latin typeface="Arial" panose="020B0604020202020204" pitchFamily="34" charset="0"/>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defRPr>
            </a:lvl9pPr>
          </a:lstStyle>
          <a:p>
            <a:fld id="{D5D3F082-B6BB-41ED-9D92-429A48687289}" type="slidenum">
              <a:rPr lang="en-US" altLang="en-US" smtClean="0"/>
              <a:pPr/>
              <a:t>51</a:t>
            </a:fld>
            <a:endParaRPr lang="en-US" altLang="en-US"/>
          </a:p>
        </p:txBody>
      </p:sp>
    </p:spTree>
    <p:extLst>
      <p:ext uri="{BB962C8B-B14F-4D97-AF65-F5344CB8AC3E}">
        <p14:creationId xmlns:p14="http://schemas.microsoft.com/office/powerpoint/2010/main" val="26786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a:xfrm>
            <a:off x="1371600" y="1143000"/>
            <a:ext cx="4114800" cy="3086100"/>
          </a:xfrm>
          <a:ln/>
        </p:spPr>
      </p:sp>
      <p:sp>
        <p:nvSpPr>
          <p:cNvPr id="409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18 project types that can be shifted/exempt are designated Schedule B or C and must be reported.    However, if the project complies with the ASP, it becomes exempt and should be reported as a Schedule A+ project.   This will then be tracked in MECP’s data base.    Other Schedule A+ projects that are designated exempt are not to be reported.</a:t>
            </a: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defRPr>
            </a:lvl1pPr>
            <a:lvl2pPr marL="769938" indent="-295275" defTabSz="965200">
              <a:defRPr>
                <a:solidFill>
                  <a:schemeClr val="tx1"/>
                </a:solidFill>
                <a:latin typeface="Arial" panose="020B0604020202020204" pitchFamily="34" charset="0"/>
              </a:defRPr>
            </a:lvl2pPr>
            <a:lvl3pPr marL="1184275" indent="-236538" defTabSz="965200">
              <a:defRPr>
                <a:solidFill>
                  <a:schemeClr val="tx1"/>
                </a:solidFill>
                <a:latin typeface="Arial" panose="020B0604020202020204" pitchFamily="34" charset="0"/>
              </a:defRPr>
            </a:lvl3pPr>
            <a:lvl4pPr marL="1658938" indent="-236538" defTabSz="965200">
              <a:defRPr>
                <a:solidFill>
                  <a:schemeClr val="tx1"/>
                </a:solidFill>
                <a:latin typeface="Arial" panose="020B0604020202020204" pitchFamily="34" charset="0"/>
              </a:defRPr>
            </a:lvl4pPr>
            <a:lvl5pPr marL="2133600" indent="-236538" defTabSz="965200">
              <a:defRPr>
                <a:solidFill>
                  <a:schemeClr val="tx1"/>
                </a:solidFill>
                <a:latin typeface="Arial" panose="020B0604020202020204" pitchFamily="34" charset="0"/>
              </a:defRPr>
            </a:lvl5pPr>
            <a:lvl6pPr marL="2590800" indent="-236538" defTabSz="965200" eaLnBrk="0" fontAlgn="base" hangingPunct="0">
              <a:spcBef>
                <a:spcPct val="0"/>
              </a:spcBef>
              <a:spcAft>
                <a:spcPct val="0"/>
              </a:spcAft>
              <a:defRPr>
                <a:solidFill>
                  <a:schemeClr val="tx1"/>
                </a:solidFill>
                <a:latin typeface="Arial" panose="020B0604020202020204" pitchFamily="34" charset="0"/>
              </a:defRPr>
            </a:lvl6pPr>
            <a:lvl7pPr marL="3048000" indent="-236538" defTabSz="965200" eaLnBrk="0" fontAlgn="base" hangingPunct="0">
              <a:spcBef>
                <a:spcPct val="0"/>
              </a:spcBef>
              <a:spcAft>
                <a:spcPct val="0"/>
              </a:spcAft>
              <a:defRPr>
                <a:solidFill>
                  <a:schemeClr val="tx1"/>
                </a:solidFill>
                <a:latin typeface="Arial" panose="020B0604020202020204" pitchFamily="34" charset="0"/>
              </a:defRPr>
            </a:lvl7pPr>
            <a:lvl8pPr marL="3505200" indent="-236538" defTabSz="965200" eaLnBrk="0" fontAlgn="base" hangingPunct="0">
              <a:spcBef>
                <a:spcPct val="0"/>
              </a:spcBef>
              <a:spcAft>
                <a:spcPct val="0"/>
              </a:spcAft>
              <a:defRPr>
                <a:solidFill>
                  <a:schemeClr val="tx1"/>
                </a:solidFill>
                <a:latin typeface="Arial" panose="020B0604020202020204" pitchFamily="34" charset="0"/>
              </a:defRPr>
            </a:lvl8pPr>
            <a:lvl9pPr marL="3962400" indent="-236538" defTabSz="965200" eaLnBrk="0" fontAlgn="base" hangingPunct="0">
              <a:spcBef>
                <a:spcPct val="0"/>
              </a:spcBef>
              <a:spcAft>
                <a:spcPct val="0"/>
              </a:spcAft>
              <a:defRPr>
                <a:solidFill>
                  <a:schemeClr val="tx1"/>
                </a:solidFill>
                <a:latin typeface="Arial" panose="020B0604020202020204" pitchFamily="34" charset="0"/>
              </a:defRPr>
            </a:lvl9pPr>
          </a:lstStyle>
          <a:p>
            <a:fld id="{CA4F5084-E6AF-436C-9A16-4812E935FCF3}" type="slidenum">
              <a:rPr lang="en-US" altLang="en-US" smtClean="0"/>
              <a:pPr/>
              <a:t>4</a:t>
            </a:fld>
            <a:endParaRPr lang="en-US" altLang="en-US"/>
          </a:p>
        </p:txBody>
      </p:sp>
    </p:spTree>
    <p:extLst>
      <p:ext uri="{BB962C8B-B14F-4D97-AF65-F5344CB8AC3E}">
        <p14:creationId xmlns:p14="http://schemas.microsoft.com/office/powerpoint/2010/main" val="3719977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69B2A2DE-8F4D-44D6-C12C-1D1FAD79E6A0}"/>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431BDF56-5C96-F697-9807-7F86862F653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
        <p:nvSpPr>
          <p:cNvPr id="67588" name="Slide Number Placeholder 3">
            <a:extLst>
              <a:ext uri="{FF2B5EF4-FFF2-40B4-BE49-F238E27FC236}">
                <a16:creationId xmlns:a16="http://schemas.microsoft.com/office/drawing/2014/main" id="{7B41290A-6780-C8FC-1AB5-1C833EA01D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defRPr>
            </a:lvl1pPr>
            <a:lvl2pPr marL="742950" indent="-285750" defTabSz="941388">
              <a:defRPr>
                <a:solidFill>
                  <a:schemeClr val="tx1"/>
                </a:solidFill>
                <a:latin typeface="Arial" panose="020B0604020202020204" pitchFamily="34" charset="0"/>
              </a:defRPr>
            </a:lvl2pPr>
            <a:lvl3pPr marL="1143000" indent="-228600" defTabSz="941388">
              <a:defRPr>
                <a:solidFill>
                  <a:schemeClr val="tx1"/>
                </a:solidFill>
                <a:latin typeface="Arial" panose="020B0604020202020204" pitchFamily="34" charset="0"/>
              </a:defRPr>
            </a:lvl3pPr>
            <a:lvl4pPr marL="1600200" indent="-228600" defTabSz="941388">
              <a:defRPr>
                <a:solidFill>
                  <a:schemeClr val="tx1"/>
                </a:solidFill>
                <a:latin typeface="Arial" panose="020B0604020202020204" pitchFamily="34" charset="0"/>
              </a:defRPr>
            </a:lvl4pPr>
            <a:lvl5pPr marL="2057400" indent="-228600" defTabSz="941388">
              <a:defRPr>
                <a:solidFill>
                  <a:schemeClr val="tx1"/>
                </a:solidFill>
                <a:latin typeface="Arial" panose="020B0604020202020204" pitchFamily="34" charset="0"/>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defRPr>
            </a:lvl9pPr>
          </a:lstStyle>
          <a:p>
            <a:fld id="{4D1E3488-F58C-4253-8116-3642F11B168B}" type="slidenum">
              <a:rPr lang="en-US" altLang="en-US" smtClean="0"/>
              <a:pPr/>
              <a:t>52</a:t>
            </a:fld>
            <a:endParaRPr lang="en-US" altLang="en-US"/>
          </a:p>
        </p:txBody>
      </p:sp>
    </p:spTree>
    <p:extLst>
      <p:ext uri="{BB962C8B-B14F-4D97-AF65-F5344CB8AC3E}">
        <p14:creationId xmlns:p14="http://schemas.microsoft.com/office/powerpoint/2010/main" val="3239771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ED43051-55E3-5CF6-7B1D-39221B3F4227}"/>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9D1BE048-4B92-525D-DD22-1F752071136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011A7B04-F85A-6654-4FC4-7ADA06F361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defRPr>
            </a:lvl1pPr>
            <a:lvl2pPr marL="742950" indent="-285750" defTabSz="941388">
              <a:defRPr>
                <a:solidFill>
                  <a:schemeClr val="tx1"/>
                </a:solidFill>
                <a:latin typeface="Arial" panose="020B0604020202020204" pitchFamily="34" charset="0"/>
              </a:defRPr>
            </a:lvl2pPr>
            <a:lvl3pPr marL="1143000" indent="-228600" defTabSz="941388">
              <a:defRPr>
                <a:solidFill>
                  <a:schemeClr val="tx1"/>
                </a:solidFill>
                <a:latin typeface="Arial" panose="020B0604020202020204" pitchFamily="34" charset="0"/>
              </a:defRPr>
            </a:lvl3pPr>
            <a:lvl4pPr marL="1600200" indent="-228600" defTabSz="941388">
              <a:defRPr>
                <a:solidFill>
                  <a:schemeClr val="tx1"/>
                </a:solidFill>
                <a:latin typeface="Arial" panose="020B0604020202020204" pitchFamily="34" charset="0"/>
              </a:defRPr>
            </a:lvl4pPr>
            <a:lvl5pPr marL="2057400" indent="-228600" defTabSz="941388">
              <a:defRPr>
                <a:solidFill>
                  <a:schemeClr val="tx1"/>
                </a:solidFill>
                <a:latin typeface="Arial" panose="020B0604020202020204" pitchFamily="34" charset="0"/>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defRPr>
            </a:lvl9pPr>
          </a:lstStyle>
          <a:p>
            <a:fld id="{5F4AD5C0-CAF1-4FC3-AE36-2ECBD3AF2004}" type="slidenum">
              <a:rPr lang="en-US" altLang="en-US" smtClean="0"/>
              <a:pPr/>
              <a:t>53</a:t>
            </a:fld>
            <a:endParaRPr lang="en-US" altLang="en-US"/>
          </a:p>
        </p:txBody>
      </p:sp>
    </p:spTree>
    <p:extLst>
      <p:ext uri="{BB962C8B-B14F-4D97-AF65-F5344CB8AC3E}">
        <p14:creationId xmlns:p14="http://schemas.microsoft.com/office/powerpoint/2010/main" val="312303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29C0285-35E6-742A-281F-F457647A47AB}"/>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565DF063-42EB-10D4-3ECD-AA500036078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
        <p:nvSpPr>
          <p:cNvPr id="71684" name="Slide Number Placeholder 3">
            <a:extLst>
              <a:ext uri="{FF2B5EF4-FFF2-40B4-BE49-F238E27FC236}">
                <a16:creationId xmlns:a16="http://schemas.microsoft.com/office/drawing/2014/main" id="{25F6CA12-45E7-BEF4-211B-8E7C6EE30E4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defRPr>
            </a:lvl1pPr>
            <a:lvl2pPr marL="742950" indent="-285750" defTabSz="941388">
              <a:defRPr>
                <a:solidFill>
                  <a:schemeClr val="tx1"/>
                </a:solidFill>
                <a:latin typeface="Arial" panose="020B0604020202020204" pitchFamily="34" charset="0"/>
              </a:defRPr>
            </a:lvl2pPr>
            <a:lvl3pPr marL="1143000" indent="-228600" defTabSz="941388">
              <a:defRPr>
                <a:solidFill>
                  <a:schemeClr val="tx1"/>
                </a:solidFill>
                <a:latin typeface="Arial" panose="020B0604020202020204" pitchFamily="34" charset="0"/>
              </a:defRPr>
            </a:lvl3pPr>
            <a:lvl4pPr marL="1600200" indent="-228600" defTabSz="941388">
              <a:defRPr>
                <a:solidFill>
                  <a:schemeClr val="tx1"/>
                </a:solidFill>
                <a:latin typeface="Arial" panose="020B0604020202020204" pitchFamily="34" charset="0"/>
              </a:defRPr>
            </a:lvl4pPr>
            <a:lvl5pPr marL="2057400" indent="-228600" defTabSz="941388">
              <a:defRPr>
                <a:solidFill>
                  <a:schemeClr val="tx1"/>
                </a:solidFill>
                <a:latin typeface="Arial" panose="020B0604020202020204" pitchFamily="34" charset="0"/>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defRPr>
            </a:lvl9pPr>
          </a:lstStyle>
          <a:p>
            <a:fld id="{AA1958DB-B9C1-4762-B63C-F34613060BE6}" type="slidenum">
              <a:rPr lang="en-US" altLang="en-US" smtClean="0"/>
              <a:pPr/>
              <a:t>54</a:t>
            </a:fld>
            <a:endParaRPr lang="en-US" altLang="en-US"/>
          </a:p>
        </p:txBody>
      </p:sp>
    </p:spTree>
    <p:extLst>
      <p:ext uri="{BB962C8B-B14F-4D97-AF65-F5344CB8AC3E}">
        <p14:creationId xmlns:p14="http://schemas.microsoft.com/office/powerpoint/2010/main" val="517724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A381664D-7248-2344-DB76-9AFEAC210E12}"/>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6441B517-0071-69AE-A0BF-67556C8A18A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Application  of the MCEA means selecting the appropriate Schedule, determining an appropriate consultation plan etc.</a:t>
            </a:r>
          </a:p>
          <a:p>
            <a:r>
              <a:rPr lang="en-US" altLang="en-US" dirty="0">
                <a:latin typeface="Arial" panose="020B0604020202020204" pitchFamily="34" charset="0"/>
              </a:rPr>
              <a:t>While selection of project schedule is a common area which can require interpretation, the above discussed roles apply to all aspects of the MCEA  process</a:t>
            </a:r>
            <a:endParaRPr lang="en-CA" altLang="en-US" dirty="0">
              <a:latin typeface="Arial" panose="020B0604020202020204" pitchFamily="34" charset="0"/>
            </a:endParaRPr>
          </a:p>
        </p:txBody>
      </p:sp>
      <p:sp>
        <p:nvSpPr>
          <p:cNvPr id="73732" name="Slide Number Placeholder 3">
            <a:extLst>
              <a:ext uri="{FF2B5EF4-FFF2-40B4-BE49-F238E27FC236}">
                <a16:creationId xmlns:a16="http://schemas.microsoft.com/office/drawing/2014/main" id="{33B2A367-0406-BF15-E15B-0FF314AB68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defRPr>
            </a:lvl1pPr>
            <a:lvl2pPr marL="742950" indent="-285750" defTabSz="941388">
              <a:defRPr>
                <a:solidFill>
                  <a:schemeClr val="tx1"/>
                </a:solidFill>
                <a:latin typeface="Arial" panose="020B0604020202020204" pitchFamily="34" charset="0"/>
              </a:defRPr>
            </a:lvl2pPr>
            <a:lvl3pPr marL="1143000" indent="-228600" defTabSz="941388">
              <a:defRPr>
                <a:solidFill>
                  <a:schemeClr val="tx1"/>
                </a:solidFill>
                <a:latin typeface="Arial" panose="020B0604020202020204" pitchFamily="34" charset="0"/>
              </a:defRPr>
            </a:lvl3pPr>
            <a:lvl4pPr marL="1600200" indent="-228600" defTabSz="941388">
              <a:defRPr>
                <a:solidFill>
                  <a:schemeClr val="tx1"/>
                </a:solidFill>
                <a:latin typeface="Arial" panose="020B0604020202020204" pitchFamily="34" charset="0"/>
              </a:defRPr>
            </a:lvl4pPr>
            <a:lvl5pPr marL="2057400" indent="-228600" defTabSz="941388">
              <a:defRPr>
                <a:solidFill>
                  <a:schemeClr val="tx1"/>
                </a:solidFill>
                <a:latin typeface="Arial" panose="020B0604020202020204" pitchFamily="34" charset="0"/>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defRPr>
            </a:lvl9pPr>
          </a:lstStyle>
          <a:p>
            <a:fld id="{7ED6AEEF-4968-4FAC-B44C-D3B29FBC285D}" type="slidenum">
              <a:rPr lang="en-US" altLang="en-US" smtClean="0"/>
              <a:pPr/>
              <a:t>55</a:t>
            </a:fld>
            <a:endParaRPr lang="en-US" altLang="en-US"/>
          </a:p>
        </p:txBody>
      </p:sp>
    </p:spTree>
    <p:extLst>
      <p:ext uri="{BB962C8B-B14F-4D97-AF65-F5344CB8AC3E}">
        <p14:creationId xmlns:p14="http://schemas.microsoft.com/office/powerpoint/2010/main" val="31259587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ChangeArrowheads="1" noTextEdit="1"/>
          </p:cNvSpPr>
          <p:nvPr>
            <p:ph type="sldImg"/>
          </p:nvPr>
        </p:nvSpPr>
        <p:spPr>
          <a:ln/>
        </p:spPr>
      </p:sp>
      <p:sp>
        <p:nvSpPr>
          <p:cNvPr id="20480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9300" indent="-287338" defTabSz="939800">
              <a:defRPr>
                <a:solidFill>
                  <a:schemeClr val="tx1"/>
                </a:solidFill>
                <a:latin typeface="Arial" panose="020B0604020202020204" pitchFamily="34" charset="0"/>
              </a:defRPr>
            </a:lvl2pPr>
            <a:lvl3pPr marL="1154113" indent="-230188" defTabSz="939800">
              <a:defRPr>
                <a:solidFill>
                  <a:schemeClr val="tx1"/>
                </a:solidFill>
                <a:latin typeface="Arial" panose="020B0604020202020204" pitchFamily="34" charset="0"/>
              </a:defRPr>
            </a:lvl3pPr>
            <a:lvl4pPr marL="1616075" indent="-230188" defTabSz="939800">
              <a:defRPr>
                <a:solidFill>
                  <a:schemeClr val="tx1"/>
                </a:solidFill>
                <a:latin typeface="Arial" panose="020B0604020202020204" pitchFamily="34" charset="0"/>
              </a:defRPr>
            </a:lvl4pPr>
            <a:lvl5pPr marL="2079625" indent="-230188" defTabSz="939800">
              <a:defRPr>
                <a:solidFill>
                  <a:schemeClr val="tx1"/>
                </a:solidFill>
                <a:latin typeface="Arial" panose="020B0604020202020204" pitchFamily="34" charset="0"/>
              </a:defRPr>
            </a:lvl5pPr>
            <a:lvl6pPr marL="2536825" indent="-230188" defTabSz="939800" eaLnBrk="0" fontAlgn="base" hangingPunct="0">
              <a:spcBef>
                <a:spcPct val="0"/>
              </a:spcBef>
              <a:spcAft>
                <a:spcPct val="0"/>
              </a:spcAft>
              <a:defRPr>
                <a:solidFill>
                  <a:schemeClr val="tx1"/>
                </a:solidFill>
                <a:latin typeface="Arial" panose="020B0604020202020204" pitchFamily="34" charset="0"/>
              </a:defRPr>
            </a:lvl6pPr>
            <a:lvl7pPr marL="2994025" indent="-230188" defTabSz="939800" eaLnBrk="0" fontAlgn="base" hangingPunct="0">
              <a:spcBef>
                <a:spcPct val="0"/>
              </a:spcBef>
              <a:spcAft>
                <a:spcPct val="0"/>
              </a:spcAft>
              <a:defRPr>
                <a:solidFill>
                  <a:schemeClr val="tx1"/>
                </a:solidFill>
                <a:latin typeface="Arial" panose="020B0604020202020204" pitchFamily="34" charset="0"/>
              </a:defRPr>
            </a:lvl7pPr>
            <a:lvl8pPr marL="3451225" indent="-230188" defTabSz="939800" eaLnBrk="0" fontAlgn="base" hangingPunct="0">
              <a:spcBef>
                <a:spcPct val="0"/>
              </a:spcBef>
              <a:spcAft>
                <a:spcPct val="0"/>
              </a:spcAft>
              <a:defRPr>
                <a:solidFill>
                  <a:schemeClr val="tx1"/>
                </a:solidFill>
                <a:latin typeface="Arial" panose="020B0604020202020204" pitchFamily="34" charset="0"/>
              </a:defRPr>
            </a:lvl8pPr>
            <a:lvl9pPr marL="3908425" indent="-230188" defTabSz="939800" eaLnBrk="0" fontAlgn="base" hangingPunct="0">
              <a:spcBef>
                <a:spcPct val="0"/>
              </a:spcBef>
              <a:spcAft>
                <a:spcPct val="0"/>
              </a:spcAft>
              <a:defRPr>
                <a:solidFill>
                  <a:schemeClr val="tx1"/>
                </a:solidFill>
                <a:latin typeface="Arial" panose="020B0604020202020204" pitchFamily="34" charset="0"/>
              </a:defRPr>
            </a:lvl9pPr>
          </a:lstStyle>
          <a:p>
            <a:fld id="{B661526B-3BF7-4C9D-965B-0AAE0D1A7821}" type="slidenum">
              <a:rPr lang="en-US" altLang="en-US"/>
              <a:pPr/>
              <a:t>56</a:t>
            </a:fld>
            <a:endParaRPr lang="en-US" altLang="en-US"/>
          </a:p>
        </p:txBody>
      </p:sp>
    </p:spTree>
    <p:extLst>
      <p:ext uri="{BB962C8B-B14F-4D97-AF65-F5344CB8AC3E}">
        <p14:creationId xmlns:p14="http://schemas.microsoft.com/office/powerpoint/2010/main" val="610688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0E4CBD6F-22B3-00A8-B5BF-FEEF95A3996C}"/>
              </a:ext>
            </a:extLst>
          </p:cNvPr>
          <p:cNvSpPr>
            <a:spLocks noGrp="1" noRot="1" noChangeAspect="1" noChangeArrowheads="1" noTextEdit="1"/>
          </p:cNvSpPr>
          <p:nvPr>
            <p:ph type="sldImg"/>
          </p:nvPr>
        </p:nvSpPr>
        <p:spPr>
          <a:ln/>
        </p:spPr>
      </p:sp>
      <p:sp>
        <p:nvSpPr>
          <p:cNvPr id="177155" name="Notes Placeholder 2">
            <a:extLst>
              <a:ext uri="{FF2B5EF4-FFF2-40B4-BE49-F238E27FC236}">
                <a16:creationId xmlns:a16="http://schemas.microsoft.com/office/drawing/2014/main" id="{814F339D-98B0-6BDE-12BE-66B434411B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77156" name="Slide Number Placeholder 3">
            <a:extLst>
              <a:ext uri="{FF2B5EF4-FFF2-40B4-BE49-F238E27FC236}">
                <a16:creationId xmlns:a16="http://schemas.microsoft.com/office/drawing/2014/main" id="{164A3C0E-309E-3A1C-044B-BEA509D174D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defRPr>
            </a:lvl1pPr>
            <a:lvl2pPr marL="742950" indent="-285750" defTabSz="941388">
              <a:defRPr>
                <a:solidFill>
                  <a:schemeClr val="tx1"/>
                </a:solidFill>
                <a:latin typeface="Arial" panose="020B0604020202020204" pitchFamily="34" charset="0"/>
              </a:defRPr>
            </a:lvl2pPr>
            <a:lvl3pPr marL="1143000" indent="-228600" defTabSz="941388">
              <a:defRPr>
                <a:solidFill>
                  <a:schemeClr val="tx1"/>
                </a:solidFill>
                <a:latin typeface="Arial" panose="020B0604020202020204" pitchFamily="34" charset="0"/>
              </a:defRPr>
            </a:lvl3pPr>
            <a:lvl4pPr marL="1600200" indent="-228600" defTabSz="941388">
              <a:defRPr>
                <a:solidFill>
                  <a:schemeClr val="tx1"/>
                </a:solidFill>
                <a:latin typeface="Arial" panose="020B0604020202020204" pitchFamily="34" charset="0"/>
              </a:defRPr>
            </a:lvl4pPr>
            <a:lvl5pPr marL="2057400" indent="-228600" defTabSz="941388">
              <a:defRPr>
                <a:solidFill>
                  <a:schemeClr val="tx1"/>
                </a:solidFill>
                <a:latin typeface="Arial" panose="020B0604020202020204" pitchFamily="34" charset="0"/>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defRPr>
            </a:lvl9pPr>
          </a:lstStyle>
          <a:p>
            <a:fld id="{96F8E6B8-D688-4691-AF02-076BA0C0EB9A}" type="slidenum">
              <a:rPr lang="en-US" altLang="en-US" smtClean="0"/>
              <a:pPr/>
              <a:t>57</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B658017-2954-2EDD-0080-9620970B3425}"/>
              </a:ext>
            </a:extLst>
          </p:cNvPr>
          <p:cNvSpPr>
            <a:spLocks noGrp="1" noRot="1" noChangeAspect="1" noChangeArrowheads="1" noTextEdit="1"/>
          </p:cNvSpPr>
          <p:nvPr>
            <p:ph type="sldImg"/>
          </p:nvPr>
        </p:nvSpPr>
        <p:spPr>
          <a:xfrm>
            <a:off x="1317625" y="1117600"/>
            <a:ext cx="4022725" cy="3017838"/>
          </a:xfrm>
          <a:ln/>
        </p:spPr>
      </p:sp>
      <p:sp>
        <p:nvSpPr>
          <p:cNvPr id="66563" name="Notes Placeholder 2">
            <a:extLst>
              <a:ext uri="{FF2B5EF4-FFF2-40B4-BE49-F238E27FC236}">
                <a16:creationId xmlns:a16="http://schemas.microsoft.com/office/drawing/2014/main" id="{EB854E98-A9BD-1AA9-62AB-39D6A1DC5AC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6564" name="Slide Number Placeholder 3">
            <a:extLst>
              <a:ext uri="{FF2B5EF4-FFF2-40B4-BE49-F238E27FC236}">
                <a16:creationId xmlns:a16="http://schemas.microsoft.com/office/drawing/2014/main" id="{AB91EB60-1627-C7B9-D402-B2E1BB1C21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23900" indent="-277813" defTabSz="939800">
              <a:defRPr>
                <a:solidFill>
                  <a:schemeClr val="tx1"/>
                </a:solidFill>
                <a:latin typeface="Arial" panose="020B0604020202020204" pitchFamily="34" charset="0"/>
              </a:defRPr>
            </a:lvl2pPr>
            <a:lvl3pPr marL="1112838" indent="-222250" defTabSz="939800">
              <a:defRPr>
                <a:solidFill>
                  <a:schemeClr val="tx1"/>
                </a:solidFill>
                <a:latin typeface="Arial" panose="020B0604020202020204" pitchFamily="34" charset="0"/>
              </a:defRPr>
            </a:lvl3pPr>
            <a:lvl4pPr marL="1558925" indent="-222250" defTabSz="939800">
              <a:defRPr>
                <a:solidFill>
                  <a:schemeClr val="tx1"/>
                </a:solidFill>
                <a:latin typeface="Arial" panose="020B0604020202020204" pitchFamily="34" charset="0"/>
              </a:defRPr>
            </a:lvl4pPr>
            <a:lvl5pPr marL="2005013" indent="-222250" defTabSz="939800">
              <a:defRPr>
                <a:solidFill>
                  <a:schemeClr val="tx1"/>
                </a:solidFill>
                <a:latin typeface="Arial" panose="020B0604020202020204" pitchFamily="34" charset="0"/>
              </a:defRPr>
            </a:lvl5pPr>
            <a:lvl6pPr marL="2462213" indent="-222250" defTabSz="939800" eaLnBrk="0" fontAlgn="base" hangingPunct="0">
              <a:spcBef>
                <a:spcPct val="0"/>
              </a:spcBef>
              <a:spcAft>
                <a:spcPct val="0"/>
              </a:spcAft>
              <a:defRPr>
                <a:solidFill>
                  <a:schemeClr val="tx1"/>
                </a:solidFill>
                <a:latin typeface="Arial" panose="020B0604020202020204" pitchFamily="34" charset="0"/>
              </a:defRPr>
            </a:lvl6pPr>
            <a:lvl7pPr marL="2919413" indent="-222250" defTabSz="939800" eaLnBrk="0" fontAlgn="base" hangingPunct="0">
              <a:spcBef>
                <a:spcPct val="0"/>
              </a:spcBef>
              <a:spcAft>
                <a:spcPct val="0"/>
              </a:spcAft>
              <a:defRPr>
                <a:solidFill>
                  <a:schemeClr val="tx1"/>
                </a:solidFill>
                <a:latin typeface="Arial" panose="020B0604020202020204" pitchFamily="34" charset="0"/>
              </a:defRPr>
            </a:lvl7pPr>
            <a:lvl8pPr marL="3376613" indent="-222250" defTabSz="939800" eaLnBrk="0" fontAlgn="base" hangingPunct="0">
              <a:spcBef>
                <a:spcPct val="0"/>
              </a:spcBef>
              <a:spcAft>
                <a:spcPct val="0"/>
              </a:spcAft>
              <a:defRPr>
                <a:solidFill>
                  <a:schemeClr val="tx1"/>
                </a:solidFill>
                <a:latin typeface="Arial" panose="020B0604020202020204" pitchFamily="34" charset="0"/>
              </a:defRPr>
            </a:lvl8pPr>
            <a:lvl9pPr marL="3833813" indent="-222250" defTabSz="939800" eaLnBrk="0" fontAlgn="base" hangingPunct="0">
              <a:spcBef>
                <a:spcPct val="0"/>
              </a:spcBef>
              <a:spcAft>
                <a:spcPct val="0"/>
              </a:spcAft>
              <a:defRPr>
                <a:solidFill>
                  <a:schemeClr val="tx1"/>
                </a:solidFill>
                <a:latin typeface="Arial" panose="020B0604020202020204" pitchFamily="34" charset="0"/>
              </a:defRPr>
            </a:lvl9pPr>
          </a:lstStyle>
          <a:p>
            <a:fld id="{1BB552BD-5999-4B27-B7C6-4629DFA2DC94}" type="slidenum">
              <a:rPr lang="en-US" altLang="en-US" smtClean="0"/>
              <a:pPr/>
              <a:t>58</a:t>
            </a:fld>
            <a:endParaRPr lang="en-US" altLang="en-US"/>
          </a:p>
        </p:txBody>
      </p:sp>
    </p:spTree>
    <p:extLst>
      <p:ext uri="{BB962C8B-B14F-4D97-AF65-F5344CB8AC3E}">
        <p14:creationId xmlns:p14="http://schemas.microsoft.com/office/powerpoint/2010/main" val="308461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DC73550-A802-D5F5-4C7D-582E61C717B1}"/>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A8278456-9A51-0F3A-D436-0C29F2FF01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00000"/>
              </a:lnSpc>
              <a:buNone/>
            </a:pPr>
            <a:r>
              <a:rPr lang="en-CA" sz="1200" dirty="0">
                <a:solidFill>
                  <a:srgbClr val="00B050"/>
                </a:solidFill>
                <a:latin typeface="Arial" panose="020B0604020202020204" pitchFamily="34" charset="0"/>
                <a:cs typeface="Arial" panose="020B0604020202020204" pitchFamily="34" charset="0"/>
              </a:rPr>
              <a:t>With the enactment of the More Homes, More Choice Act 2019, Schedule A and A+ projects are now exempt from the EA Act and therefore not included in the formal MCEA.   However, MEA maintains these Schedule descriptions and recommends as follow</a:t>
            </a:r>
            <a:r>
              <a:rPr lang="en-CA" sz="1200" b="1" dirty="0">
                <a:solidFill>
                  <a:srgbClr val="00B050"/>
                </a:solidFill>
                <a:latin typeface="Arial" panose="020B0604020202020204" pitchFamily="34" charset="0"/>
                <a:cs typeface="Arial" panose="020B0604020202020204" pitchFamily="34" charset="0"/>
              </a:rPr>
              <a:t> </a:t>
            </a:r>
            <a:endParaRPr lang="en-CA" sz="1200" dirty="0">
              <a:solidFill>
                <a:srgbClr val="00B050"/>
              </a:solidFill>
              <a:latin typeface="Arial" panose="020B0604020202020204" pitchFamily="34" charset="0"/>
              <a:cs typeface="Arial" panose="020B0604020202020204" pitchFamily="34" charset="0"/>
            </a:endParaRPr>
          </a:p>
          <a:p>
            <a:pPr marL="0" indent="0">
              <a:lnSpc>
                <a:spcPct val="100000"/>
              </a:lnSpc>
              <a:buNone/>
            </a:pPr>
            <a:r>
              <a:rPr lang="en-CA" sz="1200" b="1" u="sng" dirty="0">
                <a:solidFill>
                  <a:srgbClr val="00B050"/>
                </a:solidFill>
                <a:latin typeface="Arial" panose="020B0604020202020204" pitchFamily="34" charset="0"/>
                <a:cs typeface="Arial" panose="020B0604020202020204" pitchFamily="34" charset="0"/>
              </a:rPr>
              <a:t>Schedule A</a:t>
            </a:r>
            <a:r>
              <a:rPr lang="en-CA" sz="1200" dirty="0">
                <a:solidFill>
                  <a:srgbClr val="00B050"/>
                </a:solidFill>
                <a:latin typeface="Arial" panose="020B0604020202020204" pitchFamily="34" charset="0"/>
                <a:cs typeface="Arial" panose="020B0604020202020204" pitchFamily="34" charset="0"/>
              </a:rPr>
              <a:t> projects are limited in scale, have minimal adverse environmental effects and include various maintenance and operational activities.  These projects are exempt from the requirements of the EA Act. </a:t>
            </a:r>
          </a:p>
          <a:p>
            <a:pPr marL="0" indent="0">
              <a:lnSpc>
                <a:spcPct val="100000"/>
              </a:lnSpc>
              <a:buNone/>
            </a:pPr>
            <a:r>
              <a:rPr lang="en-CA" sz="1200" b="1" u="sng" dirty="0">
                <a:solidFill>
                  <a:srgbClr val="00B050"/>
                </a:solidFill>
                <a:latin typeface="Arial" panose="020B0604020202020204" pitchFamily="34" charset="0"/>
                <a:cs typeface="Arial" panose="020B0604020202020204" pitchFamily="34" charset="0"/>
              </a:rPr>
              <a:t>Schedule A+</a:t>
            </a:r>
            <a:r>
              <a:rPr lang="en-CA" sz="1200" b="1" dirty="0">
                <a:solidFill>
                  <a:srgbClr val="00B050"/>
                </a:solidFill>
                <a:latin typeface="Arial" panose="020B0604020202020204" pitchFamily="34" charset="0"/>
                <a:cs typeface="Arial" panose="020B0604020202020204" pitchFamily="34" charset="0"/>
              </a:rPr>
              <a:t> </a:t>
            </a:r>
            <a:r>
              <a:rPr lang="en-CA" sz="1200" dirty="0">
                <a:solidFill>
                  <a:srgbClr val="00B050"/>
                </a:solidFill>
                <a:latin typeface="Arial" panose="020B0604020202020204" pitchFamily="34" charset="0"/>
                <a:cs typeface="Arial" panose="020B0604020202020204" pitchFamily="34" charset="0"/>
              </a:rPr>
              <a:t>projects are limited in scale and have minimal adverse environmental effects on the natural environment and matters of provincial importance.  These projects include rehabilitation works and may be of interest to the local community.  These projects are exempt from the requirements of the EA Act and may proceed to implementation without following the MCEA process.</a:t>
            </a:r>
          </a:p>
          <a:p>
            <a:pPr marL="0" indent="0">
              <a:lnSpc>
                <a:spcPct val="100000"/>
              </a:lnSpc>
              <a:buNone/>
            </a:pPr>
            <a:r>
              <a:rPr lang="en-CA" sz="1200" dirty="0">
                <a:solidFill>
                  <a:srgbClr val="00B050"/>
                </a:solidFill>
                <a:latin typeface="Arial" panose="020B0604020202020204" pitchFamily="34" charset="0"/>
                <a:cs typeface="Arial" panose="020B0604020202020204" pitchFamily="34" charset="0"/>
              </a:rPr>
              <a:t>Important Note – Schedule A and A+ projects are specifically exempted from the EA Act and </a:t>
            </a:r>
            <a:r>
              <a:rPr lang="en-CA" sz="1200" b="1" dirty="0">
                <a:solidFill>
                  <a:srgbClr val="00B050"/>
                </a:solidFill>
                <a:latin typeface="Arial" panose="020B0604020202020204" pitchFamily="34" charset="0"/>
                <a:cs typeface="Arial" panose="020B0604020202020204" pitchFamily="34" charset="0"/>
              </a:rPr>
              <a:t>cannot</a:t>
            </a:r>
            <a:r>
              <a:rPr lang="en-CA" sz="1200" dirty="0">
                <a:solidFill>
                  <a:srgbClr val="00B050"/>
                </a:solidFill>
                <a:latin typeface="Arial" panose="020B0604020202020204" pitchFamily="34" charset="0"/>
                <a:cs typeface="Arial" panose="020B0604020202020204" pitchFamily="34" charset="0"/>
              </a:rPr>
              <a:t> be elevated to the Schedule B or C process. </a:t>
            </a:r>
          </a:p>
          <a:p>
            <a:endParaRPr lang="en-US" altLang="en-US" dirty="0">
              <a:latin typeface="Arial" panose="020B0604020202020204" pitchFamily="34" charset="0"/>
            </a:endParaRPr>
          </a:p>
        </p:txBody>
      </p:sp>
      <p:sp>
        <p:nvSpPr>
          <p:cNvPr id="92164" name="Slide Number Placeholder 3">
            <a:extLst>
              <a:ext uri="{FF2B5EF4-FFF2-40B4-BE49-F238E27FC236}">
                <a16:creationId xmlns:a16="http://schemas.microsoft.com/office/drawing/2014/main" id="{8B4C3AB9-2E6F-C9E6-BEB7-EB8F40CBBC6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9300" indent="-287338" defTabSz="939800">
              <a:defRPr>
                <a:solidFill>
                  <a:schemeClr val="tx1"/>
                </a:solidFill>
                <a:latin typeface="Arial" panose="020B0604020202020204" pitchFamily="34" charset="0"/>
              </a:defRPr>
            </a:lvl2pPr>
            <a:lvl3pPr marL="1154113" indent="-230188" defTabSz="939800">
              <a:defRPr>
                <a:solidFill>
                  <a:schemeClr val="tx1"/>
                </a:solidFill>
                <a:latin typeface="Arial" panose="020B0604020202020204" pitchFamily="34" charset="0"/>
              </a:defRPr>
            </a:lvl3pPr>
            <a:lvl4pPr marL="1616075" indent="-230188" defTabSz="939800">
              <a:defRPr>
                <a:solidFill>
                  <a:schemeClr val="tx1"/>
                </a:solidFill>
                <a:latin typeface="Arial" panose="020B0604020202020204" pitchFamily="34" charset="0"/>
              </a:defRPr>
            </a:lvl4pPr>
            <a:lvl5pPr marL="2079625" indent="-230188" defTabSz="939800">
              <a:defRPr>
                <a:solidFill>
                  <a:schemeClr val="tx1"/>
                </a:solidFill>
                <a:latin typeface="Arial" panose="020B0604020202020204" pitchFamily="34" charset="0"/>
              </a:defRPr>
            </a:lvl5pPr>
            <a:lvl6pPr marL="2536825" indent="-230188" defTabSz="939800" eaLnBrk="0" fontAlgn="base" hangingPunct="0">
              <a:spcBef>
                <a:spcPct val="0"/>
              </a:spcBef>
              <a:spcAft>
                <a:spcPct val="0"/>
              </a:spcAft>
              <a:defRPr>
                <a:solidFill>
                  <a:schemeClr val="tx1"/>
                </a:solidFill>
                <a:latin typeface="Arial" panose="020B0604020202020204" pitchFamily="34" charset="0"/>
              </a:defRPr>
            </a:lvl6pPr>
            <a:lvl7pPr marL="2994025" indent="-230188" defTabSz="939800" eaLnBrk="0" fontAlgn="base" hangingPunct="0">
              <a:spcBef>
                <a:spcPct val="0"/>
              </a:spcBef>
              <a:spcAft>
                <a:spcPct val="0"/>
              </a:spcAft>
              <a:defRPr>
                <a:solidFill>
                  <a:schemeClr val="tx1"/>
                </a:solidFill>
                <a:latin typeface="Arial" panose="020B0604020202020204" pitchFamily="34" charset="0"/>
              </a:defRPr>
            </a:lvl7pPr>
            <a:lvl8pPr marL="3451225" indent="-230188" defTabSz="939800" eaLnBrk="0" fontAlgn="base" hangingPunct="0">
              <a:spcBef>
                <a:spcPct val="0"/>
              </a:spcBef>
              <a:spcAft>
                <a:spcPct val="0"/>
              </a:spcAft>
              <a:defRPr>
                <a:solidFill>
                  <a:schemeClr val="tx1"/>
                </a:solidFill>
                <a:latin typeface="Arial" panose="020B0604020202020204" pitchFamily="34" charset="0"/>
              </a:defRPr>
            </a:lvl8pPr>
            <a:lvl9pPr marL="3908425" indent="-230188" defTabSz="939800" eaLnBrk="0" fontAlgn="base" hangingPunct="0">
              <a:spcBef>
                <a:spcPct val="0"/>
              </a:spcBef>
              <a:spcAft>
                <a:spcPct val="0"/>
              </a:spcAft>
              <a:defRPr>
                <a:solidFill>
                  <a:schemeClr val="tx1"/>
                </a:solidFill>
                <a:latin typeface="Arial" panose="020B0604020202020204" pitchFamily="34" charset="0"/>
              </a:defRPr>
            </a:lvl9pPr>
          </a:lstStyle>
          <a:p>
            <a:fld id="{1483015C-3113-4120-A17F-26DB7A362F8E}" type="slidenum">
              <a:rPr lang="en-US" altLang="en-US" smtClean="0"/>
              <a:pPr/>
              <a:t>5</a:t>
            </a:fld>
            <a:endParaRPr lang="en-US" altLang="en-US"/>
          </a:p>
        </p:txBody>
      </p:sp>
    </p:spTree>
    <p:extLst>
      <p:ext uri="{BB962C8B-B14F-4D97-AF65-F5344CB8AC3E}">
        <p14:creationId xmlns:p14="http://schemas.microsoft.com/office/powerpoint/2010/main" val="327308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DC73550-A802-D5F5-4C7D-582E61C717B1}"/>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A8278456-9A51-0F3A-D436-0C29F2FF01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00000"/>
              </a:lnSpc>
              <a:buNone/>
            </a:pPr>
            <a:r>
              <a:rPr lang="en-CA" sz="1200" dirty="0">
                <a:solidFill>
                  <a:srgbClr val="00B050"/>
                </a:solidFill>
                <a:latin typeface="Arial" panose="020B0604020202020204" pitchFamily="34" charset="0"/>
                <a:cs typeface="Arial" panose="020B0604020202020204" pitchFamily="34" charset="0"/>
              </a:rPr>
              <a:t>With the enactment of the More Homes, More Choice Act 2019, Schedule A and A+ projects are now exempt from the EA Act and therefore not included in the formal MCEA.   However, MEA maintains these Schedule descriptions and recommends as follow</a:t>
            </a:r>
            <a:r>
              <a:rPr lang="en-CA" sz="1200" b="1" dirty="0">
                <a:solidFill>
                  <a:srgbClr val="00B050"/>
                </a:solidFill>
                <a:latin typeface="Arial" panose="020B0604020202020204" pitchFamily="34" charset="0"/>
                <a:cs typeface="Arial" panose="020B0604020202020204" pitchFamily="34" charset="0"/>
              </a:rPr>
              <a:t> </a:t>
            </a:r>
            <a:endParaRPr lang="en-CA" sz="1200" dirty="0">
              <a:solidFill>
                <a:srgbClr val="00B050"/>
              </a:solidFill>
              <a:latin typeface="Arial" panose="020B0604020202020204" pitchFamily="34" charset="0"/>
              <a:cs typeface="Arial" panose="020B0604020202020204" pitchFamily="34" charset="0"/>
            </a:endParaRPr>
          </a:p>
          <a:p>
            <a:pPr marL="0" indent="0">
              <a:lnSpc>
                <a:spcPct val="100000"/>
              </a:lnSpc>
              <a:buNone/>
            </a:pPr>
            <a:r>
              <a:rPr lang="en-CA" sz="1200" b="1" u="sng" dirty="0">
                <a:solidFill>
                  <a:srgbClr val="00B050"/>
                </a:solidFill>
                <a:latin typeface="Arial" panose="020B0604020202020204" pitchFamily="34" charset="0"/>
                <a:cs typeface="Arial" panose="020B0604020202020204" pitchFamily="34" charset="0"/>
              </a:rPr>
              <a:t>Schedule A</a:t>
            </a:r>
            <a:r>
              <a:rPr lang="en-CA" sz="1200" dirty="0">
                <a:solidFill>
                  <a:srgbClr val="00B050"/>
                </a:solidFill>
                <a:latin typeface="Arial" panose="020B0604020202020204" pitchFamily="34" charset="0"/>
                <a:cs typeface="Arial" panose="020B0604020202020204" pitchFamily="34" charset="0"/>
              </a:rPr>
              <a:t> projects are limited in scale, have minimal adverse environmental effects and include various maintenance and operational activities.  These projects are exempt from the requirements of the EA Act. </a:t>
            </a:r>
          </a:p>
          <a:p>
            <a:pPr marL="0" indent="0">
              <a:lnSpc>
                <a:spcPct val="100000"/>
              </a:lnSpc>
              <a:buNone/>
            </a:pPr>
            <a:r>
              <a:rPr lang="en-CA" sz="1200" b="1" u="sng" dirty="0">
                <a:solidFill>
                  <a:srgbClr val="00B050"/>
                </a:solidFill>
                <a:latin typeface="Arial" panose="020B0604020202020204" pitchFamily="34" charset="0"/>
                <a:cs typeface="Arial" panose="020B0604020202020204" pitchFamily="34" charset="0"/>
              </a:rPr>
              <a:t>Schedule A+</a:t>
            </a:r>
            <a:r>
              <a:rPr lang="en-CA" sz="1200" b="1" dirty="0">
                <a:solidFill>
                  <a:srgbClr val="00B050"/>
                </a:solidFill>
                <a:latin typeface="Arial" panose="020B0604020202020204" pitchFamily="34" charset="0"/>
                <a:cs typeface="Arial" panose="020B0604020202020204" pitchFamily="34" charset="0"/>
              </a:rPr>
              <a:t> </a:t>
            </a:r>
            <a:r>
              <a:rPr lang="en-CA" sz="1200" dirty="0">
                <a:solidFill>
                  <a:srgbClr val="00B050"/>
                </a:solidFill>
                <a:latin typeface="Arial" panose="020B0604020202020204" pitchFamily="34" charset="0"/>
                <a:cs typeface="Arial" panose="020B0604020202020204" pitchFamily="34" charset="0"/>
              </a:rPr>
              <a:t>projects are limited in scale and have minimal adverse environmental effects on the natural environment and matters of provincial importance.  These projects include rehabilitation works and may be of interest to the local community.  These projects are exempt from the requirements of the EA Act and may proceed to implementation without following the MCEA process.</a:t>
            </a:r>
          </a:p>
          <a:p>
            <a:pPr marL="0" indent="0">
              <a:lnSpc>
                <a:spcPct val="100000"/>
              </a:lnSpc>
              <a:buNone/>
            </a:pPr>
            <a:r>
              <a:rPr lang="en-CA" sz="1200" dirty="0">
                <a:solidFill>
                  <a:srgbClr val="00B050"/>
                </a:solidFill>
                <a:latin typeface="Arial" panose="020B0604020202020204" pitchFamily="34" charset="0"/>
                <a:cs typeface="Arial" panose="020B0604020202020204" pitchFamily="34" charset="0"/>
              </a:rPr>
              <a:t>Important Note – Schedule A and A+ projects are specifically exempted from the EA Act and </a:t>
            </a:r>
            <a:r>
              <a:rPr lang="en-CA" sz="1200" b="1" dirty="0">
                <a:solidFill>
                  <a:srgbClr val="00B050"/>
                </a:solidFill>
                <a:latin typeface="Arial" panose="020B0604020202020204" pitchFamily="34" charset="0"/>
                <a:cs typeface="Arial" panose="020B0604020202020204" pitchFamily="34" charset="0"/>
              </a:rPr>
              <a:t>cannot</a:t>
            </a:r>
            <a:r>
              <a:rPr lang="en-CA" sz="1200" dirty="0">
                <a:solidFill>
                  <a:srgbClr val="00B050"/>
                </a:solidFill>
                <a:latin typeface="Arial" panose="020B0604020202020204" pitchFamily="34" charset="0"/>
                <a:cs typeface="Arial" panose="020B0604020202020204" pitchFamily="34" charset="0"/>
              </a:rPr>
              <a:t> be elevated to the Schedule B or C process. </a:t>
            </a:r>
          </a:p>
          <a:p>
            <a:endParaRPr lang="en-US" altLang="en-US" dirty="0">
              <a:latin typeface="Arial" panose="020B0604020202020204" pitchFamily="34" charset="0"/>
            </a:endParaRPr>
          </a:p>
        </p:txBody>
      </p:sp>
      <p:sp>
        <p:nvSpPr>
          <p:cNvPr id="92164" name="Slide Number Placeholder 3">
            <a:extLst>
              <a:ext uri="{FF2B5EF4-FFF2-40B4-BE49-F238E27FC236}">
                <a16:creationId xmlns:a16="http://schemas.microsoft.com/office/drawing/2014/main" id="{8B4C3AB9-2E6F-C9E6-BEB7-EB8F40CBBC6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9300" indent="-287338" defTabSz="939800">
              <a:defRPr>
                <a:solidFill>
                  <a:schemeClr val="tx1"/>
                </a:solidFill>
                <a:latin typeface="Arial" panose="020B0604020202020204" pitchFamily="34" charset="0"/>
              </a:defRPr>
            </a:lvl2pPr>
            <a:lvl3pPr marL="1154113" indent="-230188" defTabSz="939800">
              <a:defRPr>
                <a:solidFill>
                  <a:schemeClr val="tx1"/>
                </a:solidFill>
                <a:latin typeface="Arial" panose="020B0604020202020204" pitchFamily="34" charset="0"/>
              </a:defRPr>
            </a:lvl3pPr>
            <a:lvl4pPr marL="1616075" indent="-230188" defTabSz="939800">
              <a:defRPr>
                <a:solidFill>
                  <a:schemeClr val="tx1"/>
                </a:solidFill>
                <a:latin typeface="Arial" panose="020B0604020202020204" pitchFamily="34" charset="0"/>
              </a:defRPr>
            </a:lvl4pPr>
            <a:lvl5pPr marL="2079625" indent="-230188" defTabSz="939800">
              <a:defRPr>
                <a:solidFill>
                  <a:schemeClr val="tx1"/>
                </a:solidFill>
                <a:latin typeface="Arial" panose="020B0604020202020204" pitchFamily="34" charset="0"/>
              </a:defRPr>
            </a:lvl5pPr>
            <a:lvl6pPr marL="2536825" indent="-230188" defTabSz="939800" eaLnBrk="0" fontAlgn="base" hangingPunct="0">
              <a:spcBef>
                <a:spcPct val="0"/>
              </a:spcBef>
              <a:spcAft>
                <a:spcPct val="0"/>
              </a:spcAft>
              <a:defRPr>
                <a:solidFill>
                  <a:schemeClr val="tx1"/>
                </a:solidFill>
                <a:latin typeface="Arial" panose="020B0604020202020204" pitchFamily="34" charset="0"/>
              </a:defRPr>
            </a:lvl6pPr>
            <a:lvl7pPr marL="2994025" indent="-230188" defTabSz="939800" eaLnBrk="0" fontAlgn="base" hangingPunct="0">
              <a:spcBef>
                <a:spcPct val="0"/>
              </a:spcBef>
              <a:spcAft>
                <a:spcPct val="0"/>
              </a:spcAft>
              <a:defRPr>
                <a:solidFill>
                  <a:schemeClr val="tx1"/>
                </a:solidFill>
                <a:latin typeface="Arial" panose="020B0604020202020204" pitchFamily="34" charset="0"/>
              </a:defRPr>
            </a:lvl7pPr>
            <a:lvl8pPr marL="3451225" indent="-230188" defTabSz="939800" eaLnBrk="0" fontAlgn="base" hangingPunct="0">
              <a:spcBef>
                <a:spcPct val="0"/>
              </a:spcBef>
              <a:spcAft>
                <a:spcPct val="0"/>
              </a:spcAft>
              <a:defRPr>
                <a:solidFill>
                  <a:schemeClr val="tx1"/>
                </a:solidFill>
                <a:latin typeface="Arial" panose="020B0604020202020204" pitchFamily="34" charset="0"/>
              </a:defRPr>
            </a:lvl8pPr>
            <a:lvl9pPr marL="3908425" indent="-230188" defTabSz="939800" eaLnBrk="0" fontAlgn="base" hangingPunct="0">
              <a:spcBef>
                <a:spcPct val="0"/>
              </a:spcBef>
              <a:spcAft>
                <a:spcPct val="0"/>
              </a:spcAft>
              <a:defRPr>
                <a:solidFill>
                  <a:schemeClr val="tx1"/>
                </a:solidFill>
                <a:latin typeface="Arial" panose="020B0604020202020204" pitchFamily="34" charset="0"/>
              </a:defRPr>
            </a:lvl9pPr>
          </a:lstStyle>
          <a:p>
            <a:fld id="{1483015C-3113-4120-A17F-26DB7A362F8E}" type="slidenum">
              <a:rPr lang="en-US" altLang="en-US" smtClean="0"/>
              <a:pPr/>
              <a:t>6</a:t>
            </a:fld>
            <a:endParaRPr lang="en-US" altLang="en-US"/>
          </a:p>
        </p:txBody>
      </p:sp>
    </p:spTree>
    <p:extLst>
      <p:ext uri="{BB962C8B-B14F-4D97-AF65-F5344CB8AC3E}">
        <p14:creationId xmlns:p14="http://schemas.microsoft.com/office/powerpoint/2010/main" val="226871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D5E9B02-B0AC-26BE-E1EF-F13071B4A4A9}"/>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566D6DCC-0DBC-3926-7DED-90B16665C0F0}"/>
              </a:ext>
            </a:extLst>
          </p:cNvPr>
          <p:cNvSpPr>
            <a:spLocks noGrp="1" noChangeArrowheads="1"/>
          </p:cNvSpPr>
          <p:nvPr>
            <p:ph type="body" idx="1"/>
          </p:nvPr>
        </p:nvSpPr>
        <p:spPr/>
        <p:txBody>
          <a:bodyPr/>
          <a:lstStyle/>
          <a:p>
            <a:pPr>
              <a:lnSpc>
                <a:spcPct val="115000"/>
              </a:lnSpc>
              <a:spcBef>
                <a:spcPts val="1200"/>
              </a:spcBef>
              <a:spcAft>
                <a:spcPts val="300"/>
              </a:spcAft>
              <a:defRPr/>
            </a:pPr>
            <a:r>
              <a:rPr lang="en-US" sz="1800" b="1" dirty="0">
                <a:latin typeface="Arial" panose="020B0604020202020204" pitchFamily="34" charset="0"/>
                <a:ea typeface="Times New Roman" panose="02020603050405020304" pitchFamily="18" charset="0"/>
              </a:rPr>
              <a:t>A.1.2.2 Project Schedules </a:t>
            </a:r>
            <a:endParaRPr lang="en-CA" sz="1800" b="1" dirty="0">
              <a:latin typeface="Arial" panose="020B0604020202020204" pitchFamily="34" charset="0"/>
              <a:ea typeface="Calibri" panose="020F0502020204030204" pitchFamily="34" charset="0"/>
            </a:endParaRPr>
          </a:p>
          <a:p>
            <a:pPr>
              <a:defRPr/>
            </a:pPr>
            <a:r>
              <a:rPr lang="en-CA" sz="1800" dirty="0">
                <a:latin typeface="Calibri" panose="020F0502020204030204" pitchFamily="34" charset="0"/>
                <a:ea typeface="Calibri" panose="020F0502020204030204" pitchFamily="34" charset="0"/>
              </a:rPr>
              <a:t>Since municipal infrastructure projects can vary in their potential for environmental effects, projects have been classified into one of four groups or schedules in the MCEA. </a:t>
            </a:r>
          </a:p>
          <a:p>
            <a:pPr>
              <a:defRPr/>
            </a:pPr>
            <a:r>
              <a:rPr lang="en-CA" sz="1800" dirty="0">
                <a:latin typeface="Calibri" panose="020F0502020204030204" pitchFamily="34" charset="0"/>
                <a:ea typeface="Calibri" panose="020F0502020204030204" pitchFamily="34" charset="0"/>
              </a:rPr>
              <a:t> </a:t>
            </a:r>
          </a:p>
          <a:p>
            <a:pPr>
              <a:defRPr/>
            </a:pPr>
            <a:r>
              <a:rPr lang="en-CA" sz="1800" dirty="0">
                <a:latin typeface="Calibri" panose="020F0502020204030204" pitchFamily="34" charset="0"/>
                <a:ea typeface="Calibri" panose="020F0502020204030204" pitchFamily="34" charset="0"/>
              </a:rPr>
              <a:t>The classification of the various undertakings in the approved class of undertakings is provided in Appendix 1. The types of projects and activities are intended to be categorized based on the magnitude of their anticipated environmental impact. In specific cases, however, a project may have a greater environmental impact than indicated by the Schedule. </a:t>
            </a:r>
            <a:r>
              <a:rPr lang="en-CA" sz="1800" dirty="0">
                <a:highlight>
                  <a:srgbClr val="FFFF00"/>
                </a:highlight>
                <a:latin typeface="Calibri" panose="020F0502020204030204" pitchFamily="34" charset="0"/>
                <a:ea typeface="Calibri" panose="020F0502020204030204" pitchFamily="34" charset="0"/>
              </a:rPr>
              <a:t>For Schedule B projects, the proponent may, at its discretion, decide to carry out the process for a Schedule C project. For schedule C projects, the proponent may decide to carry out an individual EA. Proponents of exempt projects may decide to carry out an EA-like process outside of the EAA regime.</a:t>
            </a:r>
            <a:endParaRPr lang="en-CA" sz="1800" dirty="0">
              <a:latin typeface="Calibri" panose="020F0502020204030204" pitchFamily="34" charset="0"/>
              <a:ea typeface="Calibri" panose="020F0502020204030204" pitchFamily="34" charset="0"/>
            </a:endParaRPr>
          </a:p>
          <a:p>
            <a:pPr>
              <a:defRPr/>
            </a:pPr>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F137E8B7-F395-2EDB-D612-C32BC84FCF1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9300" indent="-287338" defTabSz="939800">
              <a:defRPr>
                <a:solidFill>
                  <a:schemeClr val="tx1"/>
                </a:solidFill>
                <a:latin typeface="Arial" panose="020B0604020202020204" pitchFamily="34" charset="0"/>
              </a:defRPr>
            </a:lvl2pPr>
            <a:lvl3pPr marL="1154113" indent="-230188" defTabSz="939800">
              <a:defRPr>
                <a:solidFill>
                  <a:schemeClr val="tx1"/>
                </a:solidFill>
                <a:latin typeface="Arial" panose="020B0604020202020204" pitchFamily="34" charset="0"/>
              </a:defRPr>
            </a:lvl3pPr>
            <a:lvl4pPr marL="1616075" indent="-230188" defTabSz="939800">
              <a:defRPr>
                <a:solidFill>
                  <a:schemeClr val="tx1"/>
                </a:solidFill>
                <a:latin typeface="Arial" panose="020B0604020202020204" pitchFamily="34" charset="0"/>
              </a:defRPr>
            </a:lvl4pPr>
            <a:lvl5pPr marL="2079625" indent="-230188" defTabSz="939800">
              <a:defRPr>
                <a:solidFill>
                  <a:schemeClr val="tx1"/>
                </a:solidFill>
                <a:latin typeface="Arial" panose="020B0604020202020204" pitchFamily="34" charset="0"/>
              </a:defRPr>
            </a:lvl5pPr>
            <a:lvl6pPr marL="2536825" indent="-230188" defTabSz="939800" eaLnBrk="0" fontAlgn="base" hangingPunct="0">
              <a:spcBef>
                <a:spcPct val="0"/>
              </a:spcBef>
              <a:spcAft>
                <a:spcPct val="0"/>
              </a:spcAft>
              <a:defRPr>
                <a:solidFill>
                  <a:schemeClr val="tx1"/>
                </a:solidFill>
                <a:latin typeface="Arial" panose="020B0604020202020204" pitchFamily="34" charset="0"/>
              </a:defRPr>
            </a:lvl6pPr>
            <a:lvl7pPr marL="2994025" indent="-230188" defTabSz="939800" eaLnBrk="0" fontAlgn="base" hangingPunct="0">
              <a:spcBef>
                <a:spcPct val="0"/>
              </a:spcBef>
              <a:spcAft>
                <a:spcPct val="0"/>
              </a:spcAft>
              <a:defRPr>
                <a:solidFill>
                  <a:schemeClr val="tx1"/>
                </a:solidFill>
                <a:latin typeface="Arial" panose="020B0604020202020204" pitchFamily="34" charset="0"/>
              </a:defRPr>
            </a:lvl7pPr>
            <a:lvl8pPr marL="3451225" indent="-230188" defTabSz="939800" eaLnBrk="0" fontAlgn="base" hangingPunct="0">
              <a:spcBef>
                <a:spcPct val="0"/>
              </a:spcBef>
              <a:spcAft>
                <a:spcPct val="0"/>
              </a:spcAft>
              <a:defRPr>
                <a:solidFill>
                  <a:schemeClr val="tx1"/>
                </a:solidFill>
                <a:latin typeface="Arial" panose="020B0604020202020204" pitchFamily="34" charset="0"/>
              </a:defRPr>
            </a:lvl8pPr>
            <a:lvl9pPr marL="3908425" indent="-230188" defTabSz="939800" eaLnBrk="0" fontAlgn="base" hangingPunct="0">
              <a:spcBef>
                <a:spcPct val="0"/>
              </a:spcBef>
              <a:spcAft>
                <a:spcPct val="0"/>
              </a:spcAft>
              <a:defRPr>
                <a:solidFill>
                  <a:schemeClr val="tx1"/>
                </a:solidFill>
                <a:latin typeface="Arial" panose="020B0604020202020204" pitchFamily="34" charset="0"/>
              </a:defRPr>
            </a:lvl9pPr>
          </a:lstStyle>
          <a:p>
            <a:fld id="{0A38CD32-F4D1-4488-97C1-56D20B5FD42A}" type="slidenum">
              <a:rPr lang="en-US" altLang="en-US" smtClean="0"/>
              <a:pPr/>
              <a:t>7</a:t>
            </a:fld>
            <a:endParaRPr lang="en-US" altLang="en-US"/>
          </a:p>
        </p:txBody>
      </p:sp>
    </p:spTree>
    <p:extLst>
      <p:ext uri="{BB962C8B-B14F-4D97-AF65-F5344CB8AC3E}">
        <p14:creationId xmlns:p14="http://schemas.microsoft.com/office/powerpoint/2010/main" val="103950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Note schedule A+ projects.   Schedule A+ projects should not be reported unless the project has shifted to A+ by following ASP – they are not MCEA projects</a:t>
            </a: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A3199-0D37-F088-CF6A-5F97C0C24E15}"/>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100F9265-0094-479D-6589-6F09AF6045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Reviewing project titles it seems about 27 project elevated which is not permitted</a:t>
            </a:r>
          </a:p>
          <a:p>
            <a:r>
              <a:rPr lang="en-US" altLang="en-US" dirty="0">
                <a:latin typeface="Arial" panose="020B0604020202020204" pitchFamily="34" charset="0"/>
              </a:rPr>
              <a:t>Issue identified last year and MECP/MEA agreed MEA should educate</a:t>
            </a:r>
          </a:p>
        </p:txBody>
      </p:sp>
      <p:sp>
        <p:nvSpPr>
          <p:cNvPr id="122884" name="Slide Number Placeholder 3">
            <a:extLst>
              <a:ext uri="{FF2B5EF4-FFF2-40B4-BE49-F238E27FC236}">
                <a16:creationId xmlns:a16="http://schemas.microsoft.com/office/drawing/2014/main" id="{404F2313-0C60-DA9C-5367-C9239B482F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defRPr>
            </a:lvl1pPr>
            <a:lvl2pPr marL="741363" indent="-284163" defTabSz="939800">
              <a:defRPr>
                <a:solidFill>
                  <a:schemeClr val="tx1"/>
                </a:solidFill>
                <a:latin typeface="Arial" panose="020B0604020202020204" pitchFamily="34" charset="0"/>
              </a:defRPr>
            </a:lvl2pPr>
            <a:lvl3pPr marL="1141413" indent="-227013" defTabSz="939800">
              <a:defRPr>
                <a:solidFill>
                  <a:schemeClr val="tx1"/>
                </a:solidFill>
                <a:latin typeface="Arial" panose="020B0604020202020204" pitchFamily="34" charset="0"/>
              </a:defRPr>
            </a:lvl3pPr>
            <a:lvl4pPr marL="1597025" indent="-227013" defTabSz="939800">
              <a:defRPr>
                <a:solidFill>
                  <a:schemeClr val="tx1"/>
                </a:solidFill>
                <a:latin typeface="Arial" panose="020B0604020202020204" pitchFamily="34" charset="0"/>
              </a:defRPr>
            </a:lvl4pPr>
            <a:lvl5pPr marL="2055813" indent="-227013" defTabSz="939800">
              <a:defRPr>
                <a:solidFill>
                  <a:schemeClr val="tx1"/>
                </a:solidFill>
                <a:latin typeface="Arial" panose="020B0604020202020204" pitchFamily="34" charset="0"/>
              </a:defRPr>
            </a:lvl5pPr>
            <a:lvl6pPr marL="2513013" indent="-227013" defTabSz="939800" eaLnBrk="0" fontAlgn="base" hangingPunct="0">
              <a:spcBef>
                <a:spcPct val="0"/>
              </a:spcBef>
              <a:spcAft>
                <a:spcPct val="0"/>
              </a:spcAft>
              <a:defRPr>
                <a:solidFill>
                  <a:schemeClr val="tx1"/>
                </a:solidFill>
                <a:latin typeface="Arial" panose="020B0604020202020204" pitchFamily="34" charset="0"/>
              </a:defRPr>
            </a:lvl6pPr>
            <a:lvl7pPr marL="2970213" indent="-227013" defTabSz="939800" eaLnBrk="0" fontAlgn="base" hangingPunct="0">
              <a:spcBef>
                <a:spcPct val="0"/>
              </a:spcBef>
              <a:spcAft>
                <a:spcPct val="0"/>
              </a:spcAft>
              <a:defRPr>
                <a:solidFill>
                  <a:schemeClr val="tx1"/>
                </a:solidFill>
                <a:latin typeface="Arial" panose="020B0604020202020204" pitchFamily="34" charset="0"/>
              </a:defRPr>
            </a:lvl7pPr>
            <a:lvl8pPr marL="3427413" indent="-227013" defTabSz="939800" eaLnBrk="0" fontAlgn="base" hangingPunct="0">
              <a:spcBef>
                <a:spcPct val="0"/>
              </a:spcBef>
              <a:spcAft>
                <a:spcPct val="0"/>
              </a:spcAft>
              <a:defRPr>
                <a:solidFill>
                  <a:schemeClr val="tx1"/>
                </a:solidFill>
                <a:latin typeface="Arial" panose="020B0604020202020204" pitchFamily="34" charset="0"/>
              </a:defRPr>
            </a:lvl8pPr>
            <a:lvl9pPr marL="3884613" indent="-227013" defTabSz="939800" eaLnBrk="0" fontAlgn="base" hangingPunct="0">
              <a:spcBef>
                <a:spcPct val="0"/>
              </a:spcBef>
              <a:spcAft>
                <a:spcPct val="0"/>
              </a:spcAft>
              <a:defRPr>
                <a:solidFill>
                  <a:schemeClr val="tx1"/>
                </a:solidFill>
                <a:latin typeface="Arial" panose="020B0604020202020204" pitchFamily="34" charset="0"/>
              </a:defRPr>
            </a:lvl9pPr>
          </a:lstStyle>
          <a:p>
            <a:fld id="{3451D20F-2BF1-41C7-B5F3-6E70A42E1944}" type="slidenum">
              <a:rPr lang="en-US" altLang="en-US" smtClean="0"/>
              <a:pPr/>
              <a:t>9</a:t>
            </a:fld>
            <a:endParaRPr lang="en-US" altLang="en-US"/>
          </a:p>
        </p:txBody>
      </p:sp>
    </p:spTree>
    <p:extLst>
      <p:ext uri="{BB962C8B-B14F-4D97-AF65-F5344CB8AC3E}">
        <p14:creationId xmlns:p14="http://schemas.microsoft.com/office/powerpoint/2010/main" val="162983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540155-E30D-4798-AA03-483A35C8956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C3189-BB6E-4EA8-8C35-AF7E13A4BB31}" type="slidenum">
              <a:rPr lang="en-US" smtClean="0"/>
              <a:t>‹#›</a:t>
            </a:fld>
            <a:endParaRPr lang="en-US"/>
          </a:p>
        </p:txBody>
      </p:sp>
    </p:spTree>
    <p:extLst>
      <p:ext uri="{BB962C8B-B14F-4D97-AF65-F5344CB8AC3E}">
        <p14:creationId xmlns:p14="http://schemas.microsoft.com/office/powerpoint/2010/main" val="172924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40155-E30D-4798-AA03-483A35C8956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C3189-BB6E-4EA8-8C35-AF7E13A4BB31}" type="slidenum">
              <a:rPr lang="en-US" smtClean="0"/>
              <a:t>‹#›</a:t>
            </a:fld>
            <a:endParaRPr lang="en-US"/>
          </a:p>
        </p:txBody>
      </p:sp>
    </p:spTree>
    <p:extLst>
      <p:ext uri="{BB962C8B-B14F-4D97-AF65-F5344CB8AC3E}">
        <p14:creationId xmlns:p14="http://schemas.microsoft.com/office/powerpoint/2010/main" val="363092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40155-E30D-4798-AA03-483A35C8956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C3189-BB6E-4EA8-8C35-AF7E13A4BB31}" type="slidenum">
              <a:rPr lang="en-US" smtClean="0"/>
              <a:t>‹#›</a:t>
            </a:fld>
            <a:endParaRPr lang="en-US"/>
          </a:p>
        </p:txBody>
      </p:sp>
    </p:spTree>
    <p:extLst>
      <p:ext uri="{BB962C8B-B14F-4D97-AF65-F5344CB8AC3E}">
        <p14:creationId xmlns:p14="http://schemas.microsoft.com/office/powerpoint/2010/main" val="124087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40155-E30D-4798-AA03-483A35C8956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C3189-BB6E-4EA8-8C35-AF7E13A4BB31}" type="slidenum">
              <a:rPr lang="en-US" smtClean="0"/>
              <a:t>‹#›</a:t>
            </a:fld>
            <a:endParaRPr lang="en-US"/>
          </a:p>
        </p:txBody>
      </p:sp>
    </p:spTree>
    <p:extLst>
      <p:ext uri="{BB962C8B-B14F-4D97-AF65-F5344CB8AC3E}">
        <p14:creationId xmlns:p14="http://schemas.microsoft.com/office/powerpoint/2010/main" val="304257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540155-E30D-4798-AA03-483A35C8956A}"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C3189-BB6E-4EA8-8C35-AF7E13A4BB31}" type="slidenum">
              <a:rPr lang="en-US" smtClean="0"/>
              <a:t>‹#›</a:t>
            </a:fld>
            <a:endParaRPr lang="en-US"/>
          </a:p>
        </p:txBody>
      </p:sp>
    </p:spTree>
    <p:extLst>
      <p:ext uri="{BB962C8B-B14F-4D97-AF65-F5344CB8AC3E}">
        <p14:creationId xmlns:p14="http://schemas.microsoft.com/office/powerpoint/2010/main" val="308847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540155-E30D-4798-AA03-483A35C8956A}"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C3189-BB6E-4EA8-8C35-AF7E13A4BB31}" type="slidenum">
              <a:rPr lang="en-US" smtClean="0"/>
              <a:t>‹#›</a:t>
            </a:fld>
            <a:endParaRPr lang="en-US"/>
          </a:p>
        </p:txBody>
      </p:sp>
    </p:spTree>
    <p:extLst>
      <p:ext uri="{BB962C8B-B14F-4D97-AF65-F5344CB8AC3E}">
        <p14:creationId xmlns:p14="http://schemas.microsoft.com/office/powerpoint/2010/main" val="360445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540155-E30D-4798-AA03-483A35C8956A}"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C3189-BB6E-4EA8-8C35-AF7E13A4BB31}" type="slidenum">
              <a:rPr lang="en-US" smtClean="0"/>
              <a:t>‹#›</a:t>
            </a:fld>
            <a:endParaRPr lang="en-US"/>
          </a:p>
        </p:txBody>
      </p:sp>
    </p:spTree>
    <p:extLst>
      <p:ext uri="{BB962C8B-B14F-4D97-AF65-F5344CB8AC3E}">
        <p14:creationId xmlns:p14="http://schemas.microsoft.com/office/powerpoint/2010/main" val="237908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540155-E30D-4798-AA03-483A35C8956A}"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C3189-BB6E-4EA8-8C35-AF7E13A4BB31}" type="slidenum">
              <a:rPr lang="en-US" smtClean="0"/>
              <a:t>‹#›</a:t>
            </a:fld>
            <a:endParaRPr lang="en-US"/>
          </a:p>
        </p:txBody>
      </p:sp>
    </p:spTree>
    <p:extLst>
      <p:ext uri="{BB962C8B-B14F-4D97-AF65-F5344CB8AC3E}">
        <p14:creationId xmlns:p14="http://schemas.microsoft.com/office/powerpoint/2010/main" val="242671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40155-E30D-4798-AA03-483A35C8956A}"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C3189-BB6E-4EA8-8C35-AF7E13A4BB31}" type="slidenum">
              <a:rPr lang="en-US" smtClean="0"/>
              <a:t>‹#›</a:t>
            </a:fld>
            <a:endParaRPr lang="en-US"/>
          </a:p>
        </p:txBody>
      </p:sp>
    </p:spTree>
    <p:extLst>
      <p:ext uri="{BB962C8B-B14F-4D97-AF65-F5344CB8AC3E}">
        <p14:creationId xmlns:p14="http://schemas.microsoft.com/office/powerpoint/2010/main" val="171723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40155-E30D-4798-AA03-483A35C8956A}"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C3189-BB6E-4EA8-8C35-AF7E13A4BB31}" type="slidenum">
              <a:rPr lang="en-US" smtClean="0"/>
              <a:t>‹#›</a:t>
            </a:fld>
            <a:endParaRPr lang="en-US"/>
          </a:p>
        </p:txBody>
      </p:sp>
    </p:spTree>
    <p:extLst>
      <p:ext uri="{BB962C8B-B14F-4D97-AF65-F5344CB8AC3E}">
        <p14:creationId xmlns:p14="http://schemas.microsoft.com/office/powerpoint/2010/main" val="39518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40155-E30D-4798-AA03-483A35C8956A}"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C3189-BB6E-4EA8-8C35-AF7E13A4BB31}" type="slidenum">
              <a:rPr lang="en-US" smtClean="0"/>
              <a:t>‹#›</a:t>
            </a:fld>
            <a:endParaRPr lang="en-US"/>
          </a:p>
        </p:txBody>
      </p:sp>
    </p:spTree>
    <p:extLst>
      <p:ext uri="{BB962C8B-B14F-4D97-AF65-F5344CB8AC3E}">
        <p14:creationId xmlns:p14="http://schemas.microsoft.com/office/powerpoint/2010/main" val="249785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40155-E30D-4798-AA03-483A35C8956A}" type="datetimeFigureOut">
              <a:rPr lang="en-US" smtClean="0"/>
              <a:t>10/30/2023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C3189-BB6E-4EA8-8C35-AF7E13A4BB31}" type="slidenum">
              <a:rPr lang="en-US" smtClean="0"/>
              <a:t>‹#›</a:t>
            </a:fld>
            <a:endParaRPr lang="en-US"/>
          </a:p>
        </p:txBody>
      </p:sp>
    </p:spTree>
    <p:extLst>
      <p:ext uri="{BB962C8B-B14F-4D97-AF65-F5344CB8AC3E}">
        <p14:creationId xmlns:p14="http://schemas.microsoft.com/office/powerpoint/2010/main" val="2481798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bbrown@northfalls.c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bbrown@northfalls.c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bbrown@northfalls.ca"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59.xml.rels><?xml version="1.0" encoding="UTF-8" standalone="yes"?>
<Relationships xmlns="http://schemas.openxmlformats.org/package/2006/relationships"><Relationship Id="rId3" Type="http://schemas.openxmlformats.org/officeDocument/2006/relationships/hyperlink" Target="http://www.municipalengineers.on.ca/Resources/Ask-An-Expert.html" TargetMode="External"/><Relationship Id="rId2" Type="http://schemas.openxmlformats.org/officeDocument/2006/relationships/hyperlink" Target="http://www.municipalengineers.on.ca/Resources/"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municipalclassea.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a:extLst>
              <a:ext uri="{FF2B5EF4-FFF2-40B4-BE49-F238E27FC236}">
                <a16:creationId xmlns:a16="http://schemas.microsoft.com/office/drawing/2014/main" id="{38312625-75B7-5BAD-F220-F279165029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1</a:t>
            </a:r>
          </a:p>
        </p:txBody>
      </p:sp>
      <p:sp>
        <p:nvSpPr>
          <p:cNvPr id="2" name="Right Triangle 1">
            <a:extLst>
              <a:ext uri="{FF2B5EF4-FFF2-40B4-BE49-F238E27FC236}">
                <a16:creationId xmlns:a16="http://schemas.microsoft.com/office/drawing/2014/main" id="{471E3D47-B568-262E-425B-5E134FFB8647}"/>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855FBB44-386B-9CE3-E3E1-1FE98DDDFE6B}"/>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7799C72-53BB-D9A5-0E2A-2FD9F837E4E4}"/>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309F91D8-3303-00BE-12FC-53660166CFD0}"/>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4" name="Straight Connector 3">
            <a:extLst>
              <a:ext uri="{FF2B5EF4-FFF2-40B4-BE49-F238E27FC236}">
                <a16:creationId xmlns:a16="http://schemas.microsoft.com/office/drawing/2014/main" id="{5CE5EB18-C532-0D09-F418-CD99F6549ABD}"/>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F11ACA-E5D2-B1FE-03B2-2CBC776BA663}"/>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C45CFB-4207-7CF4-5D33-5FC638882E6F}"/>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82" name="Picture 20" descr="A close up of a sign&#10;&#10;Description automatically generated">
            <a:extLst>
              <a:ext uri="{FF2B5EF4-FFF2-40B4-BE49-F238E27FC236}">
                <a16:creationId xmlns:a16="http://schemas.microsoft.com/office/drawing/2014/main" id="{43269441-DDF1-2DCF-2052-C99641AE8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a:extLst>
              <a:ext uri="{FF2B5EF4-FFF2-40B4-BE49-F238E27FC236}">
                <a16:creationId xmlns:a16="http://schemas.microsoft.com/office/drawing/2014/main" id="{785E8753-F2FE-A06E-1B99-C727A2588AF5}"/>
              </a:ext>
            </a:extLst>
          </p:cNvPr>
          <p:cNvSpPr txBox="1">
            <a:spLocks noChangeArrowheads="1"/>
          </p:cNvSpPr>
          <p:nvPr/>
        </p:nvSpPr>
        <p:spPr bwMode="auto">
          <a:xfrm>
            <a:off x="685800" y="136525"/>
            <a:ext cx="7772400" cy="6721475"/>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b="1" kern="0" dirty="0">
                <a:solidFill>
                  <a:srgbClr val="000000"/>
                </a:solidFill>
                <a:effectLst>
                  <a:outerShdw blurRad="38100" dist="38100" dir="2700000" algn="tl">
                    <a:srgbClr val="C0C0C0"/>
                  </a:outerShdw>
                </a:effectLst>
                <a:cs typeface="Times New Roman" pitchFamily="18" charset="0"/>
              </a:rPr>
              <a:t>MUNICIPAL CLASS</a:t>
            </a:r>
            <a:br>
              <a:rPr lang="en-US" b="1" kern="0" dirty="0">
                <a:solidFill>
                  <a:srgbClr val="000000"/>
                </a:solidFill>
                <a:effectLst>
                  <a:outerShdw blurRad="38100" dist="38100" dir="2700000" algn="tl">
                    <a:srgbClr val="C0C0C0"/>
                  </a:outerShdw>
                </a:effectLst>
                <a:cs typeface="Times New Roman" pitchFamily="18" charset="0"/>
              </a:rPr>
            </a:br>
            <a:r>
              <a:rPr lang="en-US" b="1" kern="0" dirty="0">
                <a:solidFill>
                  <a:srgbClr val="000000"/>
                </a:solidFill>
                <a:effectLst>
                  <a:outerShdw blurRad="38100" dist="38100" dir="2700000" algn="tl">
                    <a:srgbClr val="C0C0C0"/>
                  </a:outerShdw>
                </a:effectLst>
                <a:cs typeface="Times New Roman" pitchFamily="18" charset="0"/>
              </a:rPr>
              <a:t>ENVIRONMENTAL ASSESSMENT PROCESS</a:t>
            </a:r>
            <a:br>
              <a:rPr lang="en-US" b="1" kern="0" dirty="0">
                <a:solidFill>
                  <a:srgbClr val="000000"/>
                </a:solidFill>
                <a:effectLst>
                  <a:outerShdw blurRad="38100" dist="38100" dir="2700000" algn="tl">
                    <a:srgbClr val="C0C0C0"/>
                  </a:outerShdw>
                </a:effectLst>
                <a:cs typeface="Times New Roman" pitchFamily="18" charset="0"/>
              </a:rPr>
            </a:br>
            <a:r>
              <a:rPr lang="en-US" b="1" kern="0" dirty="0">
                <a:solidFill>
                  <a:srgbClr val="000000"/>
                </a:solidFill>
                <a:effectLst>
                  <a:outerShdw blurRad="38100" dist="38100" dir="2700000" algn="tl">
                    <a:srgbClr val="C0C0C0"/>
                  </a:outerShdw>
                </a:effectLst>
                <a:cs typeface="Times New Roman" pitchFamily="18" charset="0"/>
              </a:rPr>
              <a:t>Fall Update</a:t>
            </a:r>
          </a:p>
          <a:p>
            <a:pPr eaLnBrk="1" hangingPunct="1">
              <a:defRPr/>
            </a:pPr>
            <a:br>
              <a:rPr lang="en-US" kern="0" dirty="0">
                <a:solidFill>
                  <a:srgbClr val="000000"/>
                </a:solidFill>
                <a:effectLst>
                  <a:outerShdw blurRad="38100" dist="38100" dir="2700000" algn="tl">
                    <a:srgbClr val="C0C0C0"/>
                  </a:outerShdw>
                </a:effectLst>
                <a:latin typeface="Times New Roman" pitchFamily="18" charset="0"/>
                <a:cs typeface="Times New Roman" pitchFamily="18" charset="0"/>
              </a:rPr>
            </a:br>
            <a:r>
              <a:rPr lang="en-US" sz="3600" b="1" kern="0" dirty="0">
                <a:solidFill>
                  <a:srgbClr val="000000"/>
                </a:solidFill>
                <a:effectLst>
                  <a:outerShdw blurRad="38100" dist="38100" dir="2700000" algn="tl">
                    <a:srgbClr val="C0C0C0"/>
                  </a:outerShdw>
                </a:effectLst>
                <a:latin typeface="+mn-lt"/>
                <a:cs typeface="Times New Roman" pitchFamily="18" charset="0"/>
              </a:rPr>
              <a:t>Start Time 9:00 am </a:t>
            </a:r>
          </a:p>
          <a:p>
            <a:pPr eaLnBrk="1" hangingPunct="1">
              <a:defRPr/>
            </a:pPr>
            <a:r>
              <a:rPr lang="en-US" sz="3600" b="1" kern="0" dirty="0">
                <a:solidFill>
                  <a:srgbClr val="000000"/>
                </a:solidFill>
                <a:effectLst>
                  <a:outerShdw blurRad="38100" dist="38100" dir="2700000" algn="tl">
                    <a:srgbClr val="C0C0C0"/>
                  </a:outerShdw>
                </a:effectLst>
                <a:latin typeface="+mn-lt"/>
                <a:cs typeface="Times New Roman" pitchFamily="18" charset="0"/>
              </a:rPr>
              <a:t>October 24, </a:t>
            </a:r>
            <a:r>
              <a:rPr lang="en-US" sz="3600" b="1" kern="0" dirty="0">
                <a:solidFill>
                  <a:srgbClr val="000000"/>
                </a:solidFill>
                <a:effectLst>
                  <a:outerShdw blurRad="38100" dist="38100" dir="2700000" algn="tl">
                    <a:srgbClr val="C0C0C0"/>
                  </a:outerShdw>
                </a:effectLst>
                <a:latin typeface="+mn-lt"/>
                <a:ea typeface="Tahoma" panose="020B0604030504040204" pitchFamily="34" charset="0"/>
                <a:cs typeface="Tahoma" panose="020B0604030504040204" pitchFamily="34" charset="0"/>
              </a:rPr>
              <a:t>2023</a:t>
            </a:r>
            <a:endParaRPr lang="en-US" sz="3600" b="1" kern="0"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941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a:bodyPr>
          <a:lstStyle/>
          <a:p>
            <a:pPr marL="0" indent="0">
              <a:buNone/>
            </a:pPr>
            <a:r>
              <a:rPr lang="en-US" altLang="en-US" sz="2400" dirty="0">
                <a:latin typeface="Arial" panose="020B0604020202020204" pitchFamily="34" charset="0"/>
                <a:cs typeface="Arial" panose="020B0604020202020204" pitchFamily="34" charset="0"/>
              </a:rPr>
              <a:t> </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endParaRPr lang="en-US" altLang="en-US" sz="2400" dirty="0">
              <a:latin typeface="Arial" panose="020B0604020202020204" pitchFamily="34" charset="0"/>
              <a:cs typeface="Arial" panose="020B0604020202020204" pitchFamily="34" charset="0"/>
            </a:endParaRP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dirty="0">
                <a:latin typeface="Arial" panose="020B0604020202020204" pitchFamily="34" charset="0"/>
                <a:cs typeface="Arial" panose="020B0604020202020204" pitchFamily="34" charset="0"/>
              </a:rPr>
              <a:t>54 Exempt Projects				Schedule B/C</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dirty="0">
                <a:latin typeface="Arial" panose="020B0604020202020204" pitchFamily="34" charset="0"/>
                <a:cs typeface="Arial" panose="020B0604020202020204" pitchFamily="34" charset="0"/>
              </a:rPr>
              <a:t>Education not successful</a:t>
            </a:r>
          </a:p>
          <a:p>
            <a:pPr marL="0" indent="0">
              <a:buNone/>
            </a:pPr>
            <a:r>
              <a:rPr lang="en-US" altLang="en-US" sz="2400" dirty="0">
                <a:latin typeface="Arial" panose="020B0604020202020204" pitchFamily="34" charset="0"/>
                <a:cs typeface="Arial" panose="020B0604020202020204" pitchFamily="34" charset="0"/>
              </a:rPr>
              <a:t>MEA Specific Emails to Proponents</a:t>
            </a:r>
          </a:p>
          <a:p>
            <a:pPr marL="0" indent="0">
              <a:buNone/>
            </a:pPr>
            <a:r>
              <a:rPr lang="en-US" altLang="en-US" sz="2400" dirty="0">
                <a:latin typeface="Arial" panose="020B0604020202020204" pitchFamily="34" charset="0"/>
                <a:cs typeface="Arial" panose="020B0604020202020204" pitchFamily="34" charset="0"/>
              </a:rPr>
              <a:t>Webinar</a:t>
            </a:r>
            <a:endParaRPr lang="en-CA" altLang="en-US" sz="2400" dirty="0">
              <a:latin typeface="Arial" panose="020B0604020202020204" pitchFamily="34" charset="0"/>
              <a:cs typeface="Arial" panose="020B0604020202020204" pitchFamily="34" charset="0"/>
            </a:endParaRP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10</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285750" y="1704974"/>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p>
          <a:p>
            <a:pPr>
              <a:defRPr/>
            </a:pPr>
            <a:endParaRPr lang="en-US" altLang="en-US" sz="3600" kern="0" dirty="0">
              <a:solidFill>
                <a:schemeClr val="tx1"/>
              </a:solidFill>
              <a:latin typeface="Arial" panose="020B0604020202020204" pitchFamily="34" charset="0"/>
              <a:cs typeface="Arial" panose="020B0604020202020204" pitchFamily="34" charset="0"/>
            </a:endParaRPr>
          </a:p>
          <a:p>
            <a:pPr>
              <a:defRPr/>
            </a:pPr>
            <a:r>
              <a:rPr lang="en-US" altLang="en-US" sz="3600" kern="0" dirty="0">
                <a:solidFill>
                  <a:schemeClr val="tx1"/>
                </a:solidFill>
                <a:latin typeface="Arial" panose="020B0604020202020204" pitchFamily="34" charset="0"/>
                <a:cs typeface="Arial" panose="020B0604020202020204" pitchFamily="34" charset="0"/>
              </a:rPr>
              <a:t>2023</a:t>
            </a:r>
            <a:endParaRPr lang="en-CA" altLang="en-US" sz="3600" kern="0" dirty="0">
              <a:solidFill>
                <a:schemeClr val="tx1"/>
              </a:solidFill>
              <a:latin typeface="Arial" panose="020B0604020202020204" pitchFamily="34" charset="0"/>
              <a:cs typeface="Arial" panose="020B0604020202020204" pitchFamily="34" charset="0"/>
            </a:endParaRPr>
          </a:p>
        </p:txBody>
      </p:sp>
      <p:sp>
        <p:nvSpPr>
          <p:cNvPr id="2" name="Arrow: Right 1">
            <a:extLst>
              <a:ext uri="{FF2B5EF4-FFF2-40B4-BE49-F238E27FC236}">
                <a16:creationId xmlns:a16="http://schemas.microsoft.com/office/drawing/2014/main" id="{2639FC5A-FDCD-53FD-0F08-19D993934EC5}"/>
              </a:ext>
            </a:extLst>
          </p:cNvPr>
          <p:cNvSpPr/>
          <p:nvPr/>
        </p:nvSpPr>
        <p:spPr>
          <a:xfrm>
            <a:off x="3760070" y="3589235"/>
            <a:ext cx="1652588" cy="871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dirty="0">
              <a:solidFill>
                <a:schemeClr val="tx1"/>
              </a:solidFill>
            </a:endParaRPr>
          </a:p>
        </p:txBody>
      </p:sp>
    </p:spTree>
    <p:extLst>
      <p:ext uri="{BB962C8B-B14F-4D97-AF65-F5344CB8AC3E}">
        <p14:creationId xmlns:p14="http://schemas.microsoft.com/office/powerpoint/2010/main" val="885855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animEffect transition="in" filter="fade">
                                      <p:cBhvr>
                                        <p:cTn id="11" dur="500"/>
                                        <p:tgtEl>
                                          <p:spTgt spid="29699">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7" end="7"/>
                                            </p:txEl>
                                          </p:spTgt>
                                        </p:tgtEl>
                                        <p:attrNameLst>
                                          <p:attrName>style.visibility</p:attrName>
                                        </p:attrNameLst>
                                      </p:cBhvr>
                                      <p:to>
                                        <p:strVal val="visible"/>
                                      </p:to>
                                    </p:set>
                                    <p:animEffect transition="in" filter="fade">
                                      <p:cBhvr>
                                        <p:cTn id="15" dur="500"/>
                                        <p:tgtEl>
                                          <p:spTgt spid="29699">
                                            <p:txEl>
                                              <p:pRg st="7" end="7"/>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8" end="8"/>
                                            </p:txEl>
                                          </p:spTgt>
                                        </p:tgtEl>
                                        <p:attrNameLst>
                                          <p:attrName>style.visibility</p:attrName>
                                        </p:attrNameLst>
                                      </p:cBhvr>
                                      <p:to>
                                        <p:strVal val="visible"/>
                                      </p:to>
                                    </p:set>
                                    <p:animEffect transition="in" filter="fade">
                                      <p:cBhvr>
                                        <p:cTn id="19" dur="500"/>
                                        <p:tgtEl>
                                          <p:spTgt spid="29699">
                                            <p:txEl>
                                              <p:pRg st="8" end="8"/>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9" end="9"/>
                                            </p:txEl>
                                          </p:spTgt>
                                        </p:tgtEl>
                                        <p:attrNameLst>
                                          <p:attrName>style.visibility</p:attrName>
                                        </p:attrNameLst>
                                      </p:cBhvr>
                                      <p:to>
                                        <p:strVal val="visible"/>
                                      </p:to>
                                    </p:set>
                                    <p:animEffect transition="in" filter="fade">
                                      <p:cBhvr>
                                        <p:cTn id="23" dur="500"/>
                                        <p:tgtEl>
                                          <p:spTgt spid="29699">
                                            <p:txEl>
                                              <p:pRg st="9" end="9"/>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374240" y="1599586"/>
            <a:ext cx="8229600" cy="4572000"/>
          </a:xfrm>
        </p:spPr>
        <p:txBody>
          <a:bodyPr>
            <a:normAutofit/>
          </a:bodyPr>
          <a:lstStyle/>
          <a:p>
            <a:pPr marL="0" indent="0">
              <a:buNone/>
            </a:pPr>
            <a:r>
              <a:rPr lang="en-US" altLang="en-US" sz="2400" dirty="0">
                <a:latin typeface="Arial" panose="020B0604020202020204" pitchFamily="34" charset="0"/>
                <a:cs typeface="Arial" panose="020B0604020202020204" pitchFamily="34" charset="0"/>
              </a:rPr>
              <a:t> </a:t>
            </a:r>
          </a:p>
          <a:p>
            <a:pPr marL="0" indent="0">
              <a:buNone/>
            </a:pPr>
            <a:r>
              <a:rPr lang="en-US" altLang="en-US" sz="2400" dirty="0">
                <a:latin typeface="Arial" panose="020B0604020202020204" pitchFamily="34" charset="0"/>
                <a:cs typeface="Arial" panose="020B0604020202020204" pitchFamily="34" charset="0"/>
              </a:rPr>
              <a:t>Does not fall within the MCEA;</a:t>
            </a:r>
          </a:p>
          <a:p>
            <a:pPr marL="0" indent="0">
              <a:buNone/>
            </a:pPr>
            <a:r>
              <a:rPr lang="en-US" altLang="en-US" sz="2400" dirty="0">
                <a:latin typeface="Arial" panose="020B0604020202020204" pitchFamily="34" charset="0"/>
                <a:cs typeface="Arial" panose="020B0604020202020204" pitchFamily="34" charset="0"/>
              </a:rPr>
              <a:t>	Parks &amp; Recreation Master Plan Update &amp; 	Enjoyment Strategy</a:t>
            </a:r>
          </a:p>
          <a:p>
            <a:pPr marL="0" indent="0">
              <a:buNone/>
            </a:pPr>
            <a:r>
              <a:rPr lang="en-US" altLang="en-US" sz="2400" dirty="0">
                <a:latin typeface="Arial" panose="020B0604020202020204" pitchFamily="34" charset="0"/>
                <a:cs typeface="Arial" panose="020B0604020202020204" pitchFamily="34" charset="0"/>
              </a:rPr>
              <a:t>	Expanded Dock Facility</a:t>
            </a:r>
          </a:p>
          <a:p>
            <a:pPr marL="0" indent="0">
              <a:buNone/>
            </a:pPr>
            <a:r>
              <a:rPr lang="en-US" altLang="en-US" sz="2400" dirty="0">
                <a:latin typeface="Arial" panose="020B0604020202020204" pitchFamily="34" charset="0"/>
                <a:cs typeface="Arial" panose="020B0604020202020204" pitchFamily="34" charset="0"/>
              </a:rPr>
              <a:t>	St. Clair Transmission Line (SCTL) Project</a:t>
            </a:r>
          </a:p>
          <a:p>
            <a:pPr marL="0" indent="0">
              <a:buNone/>
            </a:pPr>
            <a:r>
              <a:rPr lang="en-US" altLang="en-US" sz="2400" dirty="0">
                <a:latin typeface="Arial" panose="020B0604020202020204" pitchFamily="34" charset="0"/>
                <a:cs typeface="Arial" panose="020B0604020202020204" pitchFamily="34" charset="0"/>
              </a:rPr>
              <a:t>	Geomorphic Systems Master Plan</a:t>
            </a:r>
          </a:p>
          <a:p>
            <a:pPr marL="0" indent="0">
              <a:buNone/>
            </a:pPr>
            <a:r>
              <a:rPr lang="en-US" altLang="en-US" sz="2400" dirty="0">
                <a:latin typeface="Arial" panose="020B0604020202020204" pitchFamily="34" charset="0"/>
                <a:cs typeface="Arial" panose="020B0604020202020204" pitchFamily="34" charset="0"/>
              </a:rPr>
              <a:t>	Wharf Improvements</a:t>
            </a:r>
          </a:p>
          <a:p>
            <a:pPr marL="0" indent="0">
              <a:buNone/>
            </a:pPr>
            <a:r>
              <a:rPr lang="en-US" altLang="en-US" sz="2400" dirty="0">
                <a:latin typeface="Arial" panose="020B0604020202020204" pitchFamily="34" charset="0"/>
                <a:cs typeface="Arial" panose="020B0604020202020204" pitchFamily="34" charset="0"/>
              </a:rPr>
              <a:t>Should not be reported on MCEA project spreadsheet</a:t>
            </a: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11</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47625" y="938418"/>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p>
        </p:txBody>
      </p:sp>
    </p:spTree>
    <p:extLst>
      <p:ext uri="{BB962C8B-B14F-4D97-AF65-F5344CB8AC3E}">
        <p14:creationId xmlns:p14="http://schemas.microsoft.com/office/powerpoint/2010/main" val="3523268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500"/>
                                        <p:tgtEl>
                                          <p:spTgt spid="2969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500"/>
                                        <p:tgtEl>
                                          <p:spTgt spid="2969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fade">
                                      <p:cBhvr>
                                        <p:cTn id="19" dur="500"/>
                                        <p:tgtEl>
                                          <p:spTgt spid="2969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Effect transition="in" filter="fade">
                                      <p:cBhvr>
                                        <p:cTn id="23" dur="500"/>
                                        <p:tgtEl>
                                          <p:spTgt spid="29699">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Effect transition="in" filter="fade">
                                      <p:cBhvr>
                                        <p:cTn id="27" dur="500"/>
                                        <p:tgtEl>
                                          <p:spTgt spid="29699">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animEffect transition="in" filter="fade">
                                      <p:cBhvr>
                                        <p:cTn id="31" dur="500"/>
                                        <p:tgtEl>
                                          <p:spTgt spid="29699">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animEffect transition="in" filter="fade">
                                      <p:cBhvr>
                                        <p:cTn id="35" dur="5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fontScale="92500" lnSpcReduction="10000"/>
          </a:bodyPr>
          <a:lstStyle/>
          <a:p>
            <a:pPr marL="0" indent="0">
              <a:buNone/>
            </a:pPr>
            <a:r>
              <a:rPr lang="en-US" altLang="en-US" sz="2400" dirty="0">
                <a:latin typeface="Arial" panose="020B0604020202020204" pitchFamily="34" charset="0"/>
                <a:cs typeface="Arial" panose="020B0604020202020204" pitchFamily="34" charset="0"/>
              </a:rPr>
              <a:t> </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kern="0" dirty="0">
                <a:latin typeface="Arial" panose="020B0604020202020204" pitchFamily="34" charset="0"/>
                <a:cs typeface="Arial" panose="020B0604020202020204" pitchFamily="34" charset="0"/>
              </a:rPr>
              <a:t>Review of Project Titles</a:t>
            </a:r>
          </a:p>
          <a:p>
            <a:pPr marL="0" indent="0">
              <a:buNone/>
            </a:pPr>
            <a:r>
              <a:rPr lang="en-US" altLang="en-US" sz="2400" dirty="0">
                <a:latin typeface="Arial" panose="020B0604020202020204" pitchFamily="34" charset="0"/>
                <a:cs typeface="Arial" panose="020B0604020202020204" pitchFamily="34" charset="0"/>
              </a:rPr>
              <a:t>	</a:t>
            </a:r>
            <a:r>
              <a:rPr lang="en-US" altLang="en-US" sz="2400" dirty="0">
                <a:highlight>
                  <a:srgbClr val="FFFF00"/>
                </a:highlight>
                <a:latin typeface="Arial" panose="020B0604020202020204" pitchFamily="34" charset="0"/>
                <a:cs typeface="Arial" panose="020B0604020202020204" pitchFamily="34" charset="0"/>
              </a:rPr>
              <a:t>Consolidated Operations and Maintenance Facility</a:t>
            </a:r>
          </a:p>
          <a:p>
            <a:pPr marL="0" indent="0">
              <a:buNone/>
            </a:pPr>
            <a:r>
              <a:rPr lang="en-US" altLang="en-US" sz="2400" dirty="0">
                <a:latin typeface="Arial" panose="020B0604020202020204" pitchFamily="34" charset="0"/>
                <a:cs typeface="Arial" panose="020B0604020202020204" pitchFamily="34" charset="0"/>
              </a:rPr>
              <a:t>	Parking Lot Expansion</a:t>
            </a:r>
          </a:p>
          <a:p>
            <a:pPr marL="0" indent="0">
              <a:buNone/>
            </a:pPr>
            <a:r>
              <a:rPr lang="en-US" altLang="en-US" sz="2400" dirty="0">
                <a:latin typeface="Arial" panose="020B0604020202020204" pitchFamily="34" charset="0"/>
                <a:cs typeface="Arial" panose="020B0604020202020204" pitchFamily="34" charset="0"/>
              </a:rPr>
              <a:t>	Municipal Snow Storage</a:t>
            </a:r>
          </a:p>
          <a:p>
            <a:pPr marL="0" indent="0">
              <a:buNone/>
            </a:pPr>
            <a:r>
              <a:rPr lang="en-US" altLang="en-US" sz="2400" dirty="0">
                <a:latin typeface="Arial" panose="020B0604020202020204" pitchFamily="34" charset="0"/>
                <a:cs typeface="Arial" panose="020B0604020202020204" pitchFamily="34" charset="0"/>
              </a:rPr>
              <a:t>	Bridge Removal</a:t>
            </a:r>
          </a:p>
          <a:p>
            <a:pPr marL="0" indent="0">
              <a:buNone/>
            </a:pPr>
            <a:r>
              <a:rPr lang="en-US" altLang="en-US" sz="2400" dirty="0">
                <a:latin typeface="Arial" panose="020B0604020202020204" pitchFamily="34" charset="0"/>
                <a:cs typeface="Arial" panose="020B0604020202020204" pitchFamily="34" charset="0"/>
              </a:rPr>
              <a:t>	Downtown Streetscaping</a:t>
            </a:r>
          </a:p>
          <a:p>
            <a:pPr marL="0" indent="0">
              <a:buNone/>
            </a:pPr>
            <a:r>
              <a:rPr lang="en-US" altLang="en-US" sz="2400" dirty="0">
                <a:latin typeface="Arial" panose="020B0604020202020204" pitchFamily="34" charset="0"/>
                <a:cs typeface="Arial" panose="020B0604020202020204" pitchFamily="34" charset="0"/>
              </a:rPr>
              <a:t>	Road Closure</a:t>
            </a:r>
          </a:p>
          <a:p>
            <a:pPr marL="0" indent="0">
              <a:buNone/>
            </a:pPr>
            <a:r>
              <a:rPr lang="en-US" altLang="en-US" sz="2400" dirty="0">
                <a:latin typeface="Arial" panose="020B0604020202020204" pitchFamily="34" charset="0"/>
                <a:cs typeface="Arial" panose="020B0604020202020204" pitchFamily="34" charset="0"/>
              </a:rPr>
              <a:t>	Intersection Improvements</a:t>
            </a:r>
          </a:p>
          <a:p>
            <a:pPr marL="0" indent="0">
              <a:buNone/>
            </a:pPr>
            <a:r>
              <a:rPr lang="en-US" altLang="en-US" sz="2400" dirty="0">
                <a:latin typeface="Arial" panose="020B0604020202020204" pitchFamily="34" charset="0"/>
                <a:cs typeface="Arial" panose="020B0604020202020204" pitchFamily="34" charset="0"/>
              </a:rPr>
              <a:t>	Pumping Station Improvements </a:t>
            </a: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12</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285750" y="1704974"/>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p>
        </p:txBody>
      </p:sp>
    </p:spTree>
    <p:extLst>
      <p:ext uri="{BB962C8B-B14F-4D97-AF65-F5344CB8AC3E}">
        <p14:creationId xmlns:p14="http://schemas.microsoft.com/office/powerpoint/2010/main" val="4095115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500"/>
                                        <p:tgtEl>
                                          <p:spTgt spid="2969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500"/>
                                        <p:tgtEl>
                                          <p:spTgt spid="2969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fade">
                                      <p:cBhvr>
                                        <p:cTn id="23" dur="500"/>
                                        <p:tgtEl>
                                          <p:spTgt spid="29699">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500"/>
                                        <p:tgtEl>
                                          <p:spTgt spid="29699">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699">
                                            <p:txEl>
                                              <p:pRg st="7" end="7"/>
                                            </p:txEl>
                                          </p:spTgt>
                                        </p:tgtEl>
                                        <p:attrNameLst>
                                          <p:attrName>style.visibility</p:attrName>
                                        </p:attrNameLst>
                                      </p:cBhvr>
                                      <p:to>
                                        <p:strVal val="visible"/>
                                      </p:to>
                                    </p:set>
                                    <p:animEffect transition="in" filter="fade">
                                      <p:cBhvr>
                                        <p:cTn id="31" dur="500"/>
                                        <p:tgtEl>
                                          <p:spTgt spid="29699">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699">
                                            <p:txEl>
                                              <p:pRg st="8" end="8"/>
                                            </p:txEl>
                                          </p:spTgt>
                                        </p:tgtEl>
                                        <p:attrNameLst>
                                          <p:attrName>style.visibility</p:attrName>
                                        </p:attrNameLst>
                                      </p:cBhvr>
                                      <p:to>
                                        <p:strVal val="visible"/>
                                      </p:to>
                                    </p:set>
                                    <p:animEffect transition="in" filter="fade">
                                      <p:cBhvr>
                                        <p:cTn id="35" dur="500"/>
                                        <p:tgtEl>
                                          <p:spTgt spid="29699">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9699">
                                            <p:txEl>
                                              <p:pRg st="9" end="9"/>
                                            </p:txEl>
                                          </p:spTgt>
                                        </p:tgtEl>
                                        <p:attrNameLst>
                                          <p:attrName>style.visibility</p:attrName>
                                        </p:attrNameLst>
                                      </p:cBhvr>
                                      <p:to>
                                        <p:strVal val="visible"/>
                                      </p:to>
                                    </p:set>
                                    <p:animEffect transition="in" filter="fade">
                                      <p:cBhvr>
                                        <p:cTn id="39" dur="500"/>
                                        <p:tgtEl>
                                          <p:spTgt spid="29699">
                                            <p:txEl>
                                              <p:pRg st="9" end="9"/>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9699">
                                            <p:txEl>
                                              <p:pRg st="10" end="10"/>
                                            </p:txEl>
                                          </p:spTgt>
                                        </p:tgtEl>
                                        <p:attrNameLst>
                                          <p:attrName>style.visibility</p:attrName>
                                        </p:attrNameLst>
                                      </p:cBhvr>
                                      <p:to>
                                        <p:strVal val="visible"/>
                                      </p:to>
                                    </p:set>
                                    <p:animEffect transition="in" filter="fade">
                                      <p:cBhvr>
                                        <p:cTn id="43" dur="500"/>
                                        <p:tgtEl>
                                          <p:spTgt spid="296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fontScale="92500" lnSpcReduction="20000"/>
          </a:bodyPr>
          <a:lstStyle/>
          <a:p>
            <a:pPr marL="0" indent="0">
              <a:buNone/>
            </a:pPr>
            <a:r>
              <a:rPr lang="en-US" altLang="en-US" dirty="0">
                <a:highlight>
                  <a:srgbClr val="FFFF00"/>
                </a:highlight>
                <a:latin typeface="Arial" panose="020B0604020202020204" pitchFamily="34" charset="0"/>
                <a:cs typeface="Arial" panose="020B0604020202020204" pitchFamily="34" charset="0"/>
              </a:rPr>
              <a:t>Consolidated Operations and Maintenance Facility</a:t>
            </a:r>
          </a:p>
          <a:p>
            <a:endParaRPr lang="en-CA" b="1" dirty="0"/>
          </a:p>
          <a:p>
            <a:pPr marL="0" indent="0">
              <a:buNone/>
            </a:pPr>
            <a:r>
              <a:rPr lang="en-CA" b="1" dirty="0"/>
              <a:t>11a </a:t>
            </a:r>
            <a:r>
              <a:rPr lang="en-CA" dirty="0"/>
              <a:t>Expansions, improvements and modifications to existing patrol yard and maintenance facilities where land acquisition is required provided the project conforms to </a:t>
            </a:r>
            <a:r>
              <a:rPr lang="en-CA" i="1" dirty="0"/>
              <a:t>Planning Act </a:t>
            </a:r>
            <a:r>
              <a:rPr lang="en-CA" dirty="0"/>
              <a:t>requirements and with municipal and other requirements</a:t>
            </a:r>
          </a:p>
          <a:p>
            <a:endParaRPr lang="en-CA" altLang="en-US" sz="2400" dirty="0">
              <a:latin typeface="Arial" panose="020B0604020202020204" pitchFamily="34" charset="0"/>
              <a:cs typeface="Arial" panose="020B0604020202020204" pitchFamily="34" charset="0"/>
            </a:endParaRPr>
          </a:p>
          <a:p>
            <a:pPr marL="0" indent="0">
              <a:buNone/>
            </a:pPr>
            <a:r>
              <a:rPr lang="en-CA" b="1" dirty="0"/>
              <a:t>11b </a:t>
            </a:r>
            <a:r>
              <a:rPr lang="en-CA" dirty="0"/>
              <a:t>Establish new patrol yards or maintenance facilities provided the project conforms to </a:t>
            </a:r>
            <a:r>
              <a:rPr lang="en-CA" i="1" dirty="0"/>
              <a:t>Planning Act </a:t>
            </a:r>
            <a:r>
              <a:rPr lang="en-CA" dirty="0"/>
              <a:t>requirements and with municipal and other requirements</a:t>
            </a:r>
          </a:p>
          <a:p>
            <a:pPr marL="0" indent="0">
              <a:buNone/>
            </a:pPr>
            <a:r>
              <a:rPr lang="en-US" b="1" i="1" dirty="0">
                <a:solidFill>
                  <a:srgbClr val="00B050"/>
                </a:solidFill>
              </a:rPr>
              <a:t>11a &amp; 11b together Include all maintenance facilities </a:t>
            </a:r>
            <a:endParaRPr lang="en-CA" dirty="0">
              <a:solidFill>
                <a:srgbClr val="00B050"/>
              </a:solidFill>
            </a:endParaRPr>
          </a:p>
          <a:p>
            <a:pPr marL="0" indent="0">
              <a:buNone/>
            </a:pPr>
            <a:r>
              <a:rPr lang="en-CA" altLang="en-US" sz="2400" dirty="0">
                <a:latin typeface="Arial" panose="020B0604020202020204" pitchFamily="34" charset="0"/>
                <a:cs typeface="Arial" panose="020B0604020202020204" pitchFamily="34" charset="0"/>
              </a:rPr>
              <a:t>Both Schedule A+</a:t>
            </a: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13</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457200" y="842963"/>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p>
        </p:txBody>
      </p:sp>
    </p:spTree>
    <p:extLst>
      <p:ext uri="{BB962C8B-B14F-4D97-AF65-F5344CB8AC3E}">
        <p14:creationId xmlns:p14="http://schemas.microsoft.com/office/powerpoint/2010/main" val="2388606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Effect transition="in" filter="fade">
                                      <p:cBhvr>
                                        <p:cTn id="7" dur="500"/>
                                        <p:tgtEl>
                                          <p:spTgt spid="29699">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animEffect transition="in" filter="fade">
                                      <p:cBhvr>
                                        <p:cTn id="11" dur="500"/>
                                        <p:tgtEl>
                                          <p:spTgt spid="2969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fade">
                                      <p:cBhvr>
                                        <p:cTn id="15" dur="500"/>
                                        <p:tgtEl>
                                          <p:spTgt spid="29699">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animEffect transition="in" filter="fade">
                                      <p:cBhvr>
                                        <p:cTn id="19" dur="500"/>
                                        <p:tgtEl>
                                          <p:spTgt spid="29699">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6" end="6"/>
                                            </p:txEl>
                                          </p:spTgt>
                                        </p:tgtEl>
                                        <p:attrNameLst>
                                          <p:attrName>style.visibility</p:attrName>
                                        </p:attrNameLst>
                                      </p:cBhvr>
                                      <p:to>
                                        <p:strVal val="visible"/>
                                      </p:to>
                                    </p:set>
                                    <p:animEffect transition="in" filter="fade">
                                      <p:cBhvr>
                                        <p:cTn id="23"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fontScale="92500" lnSpcReduction="10000"/>
          </a:bodyPr>
          <a:lstStyle/>
          <a:p>
            <a:pPr marL="0" indent="0">
              <a:buNone/>
            </a:pPr>
            <a:r>
              <a:rPr lang="en-US" altLang="en-US" sz="2400" dirty="0">
                <a:latin typeface="Arial" panose="020B0604020202020204" pitchFamily="34" charset="0"/>
                <a:cs typeface="Arial" panose="020B0604020202020204" pitchFamily="34" charset="0"/>
              </a:rPr>
              <a:t> </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kern="0" dirty="0">
                <a:latin typeface="Arial" panose="020B0604020202020204" pitchFamily="34" charset="0"/>
                <a:cs typeface="Arial" panose="020B0604020202020204" pitchFamily="34" charset="0"/>
              </a:rPr>
              <a:t>Review of Project Titles</a:t>
            </a:r>
          </a:p>
          <a:p>
            <a:pPr marL="0" indent="0">
              <a:buNone/>
            </a:pPr>
            <a:r>
              <a:rPr lang="en-US" altLang="en-US" sz="2400" dirty="0">
                <a:latin typeface="Arial" panose="020B0604020202020204" pitchFamily="34" charset="0"/>
                <a:cs typeface="Arial" panose="020B0604020202020204" pitchFamily="34" charset="0"/>
              </a:rPr>
              <a:t>	Consolidated Operations and Maintenance Facility</a:t>
            </a:r>
          </a:p>
          <a:p>
            <a:pPr marL="0" indent="0">
              <a:buNone/>
            </a:pPr>
            <a:r>
              <a:rPr lang="en-US" altLang="en-US" sz="2400" dirty="0">
                <a:latin typeface="Arial" panose="020B0604020202020204" pitchFamily="34" charset="0"/>
                <a:cs typeface="Arial" panose="020B0604020202020204" pitchFamily="34" charset="0"/>
              </a:rPr>
              <a:t>	</a:t>
            </a:r>
            <a:r>
              <a:rPr lang="en-US" altLang="en-US" sz="2400" dirty="0">
                <a:highlight>
                  <a:srgbClr val="FFFF00"/>
                </a:highlight>
                <a:latin typeface="Arial" panose="020B0604020202020204" pitchFamily="34" charset="0"/>
                <a:cs typeface="Arial" panose="020B0604020202020204" pitchFamily="34" charset="0"/>
              </a:rPr>
              <a:t>Parking Lot Expansion</a:t>
            </a:r>
          </a:p>
          <a:p>
            <a:pPr marL="0" indent="0">
              <a:buNone/>
            </a:pPr>
            <a:r>
              <a:rPr lang="en-US" altLang="en-US" sz="2400" dirty="0">
                <a:latin typeface="Arial" panose="020B0604020202020204" pitchFamily="34" charset="0"/>
                <a:cs typeface="Arial" panose="020B0604020202020204" pitchFamily="34" charset="0"/>
              </a:rPr>
              <a:t>	Municipal Snow Storage</a:t>
            </a:r>
          </a:p>
          <a:p>
            <a:pPr marL="0" indent="0">
              <a:buNone/>
            </a:pPr>
            <a:r>
              <a:rPr lang="en-US" altLang="en-US" sz="2400" dirty="0">
                <a:latin typeface="Arial" panose="020B0604020202020204" pitchFamily="34" charset="0"/>
                <a:cs typeface="Arial" panose="020B0604020202020204" pitchFamily="34" charset="0"/>
              </a:rPr>
              <a:t>	Bridge Removal</a:t>
            </a:r>
          </a:p>
          <a:p>
            <a:pPr marL="0" indent="0">
              <a:buNone/>
            </a:pPr>
            <a:r>
              <a:rPr lang="en-US" altLang="en-US" sz="2400" dirty="0">
                <a:latin typeface="Arial" panose="020B0604020202020204" pitchFamily="34" charset="0"/>
                <a:cs typeface="Arial" panose="020B0604020202020204" pitchFamily="34" charset="0"/>
              </a:rPr>
              <a:t>	Downtown Streetscaping</a:t>
            </a:r>
          </a:p>
          <a:p>
            <a:pPr marL="0" indent="0">
              <a:buNone/>
            </a:pPr>
            <a:r>
              <a:rPr lang="en-US" altLang="en-US" sz="2400" dirty="0">
                <a:latin typeface="Arial" panose="020B0604020202020204" pitchFamily="34" charset="0"/>
                <a:cs typeface="Arial" panose="020B0604020202020204" pitchFamily="34" charset="0"/>
              </a:rPr>
              <a:t>	Road Closure</a:t>
            </a:r>
          </a:p>
          <a:p>
            <a:pPr marL="0" indent="0">
              <a:buNone/>
            </a:pPr>
            <a:r>
              <a:rPr lang="en-US" altLang="en-US" sz="2400" dirty="0">
                <a:latin typeface="Arial" panose="020B0604020202020204" pitchFamily="34" charset="0"/>
                <a:cs typeface="Arial" panose="020B0604020202020204" pitchFamily="34" charset="0"/>
              </a:rPr>
              <a:t>	Intersection Improvements</a:t>
            </a:r>
          </a:p>
          <a:p>
            <a:pPr marL="0" indent="0">
              <a:buNone/>
            </a:pPr>
            <a:r>
              <a:rPr lang="en-US" altLang="en-US" sz="2400" dirty="0">
                <a:latin typeface="Arial" panose="020B0604020202020204" pitchFamily="34" charset="0"/>
                <a:cs typeface="Arial" panose="020B0604020202020204" pitchFamily="34" charset="0"/>
              </a:rPr>
              <a:t>	Pumping Station Improvements </a:t>
            </a: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14</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285750" y="1704974"/>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p>
        </p:txBody>
      </p:sp>
    </p:spTree>
    <p:extLst>
      <p:ext uri="{BB962C8B-B14F-4D97-AF65-F5344CB8AC3E}">
        <p14:creationId xmlns:p14="http://schemas.microsoft.com/office/powerpoint/2010/main" val="332136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500"/>
                                        <p:tgtEl>
                                          <p:spTgt spid="2969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500"/>
                                        <p:tgtEl>
                                          <p:spTgt spid="2969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fade">
                                      <p:cBhvr>
                                        <p:cTn id="23" dur="500"/>
                                        <p:tgtEl>
                                          <p:spTgt spid="29699">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500"/>
                                        <p:tgtEl>
                                          <p:spTgt spid="29699">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699">
                                            <p:txEl>
                                              <p:pRg st="7" end="7"/>
                                            </p:txEl>
                                          </p:spTgt>
                                        </p:tgtEl>
                                        <p:attrNameLst>
                                          <p:attrName>style.visibility</p:attrName>
                                        </p:attrNameLst>
                                      </p:cBhvr>
                                      <p:to>
                                        <p:strVal val="visible"/>
                                      </p:to>
                                    </p:set>
                                    <p:animEffect transition="in" filter="fade">
                                      <p:cBhvr>
                                        <p:cTn id="31" dur="500"/>
                                        <p:tgtEl>
                                          <p:spTgt spid="29699">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699">
                                            <p:txEl>
                                              <p:pRg st="8" end="8"/>
                                            </p:txEl>
                                          </p:spTgt>
                                        </p:tgtEl>
                                        <p:attrNameLst>
                                          <p:attrName>style.visibility</p:attrName>
                                        </p:attrNameLst>
                                      </p:cBhvr>
                                      <p:to>
                                        <p:strVal val="visible"/>
                                      </p:to>
                                    </p:set>
                                    <p:animEffect transition="in" filter="fade">
                                      <p:cBhvr>
                                        <p:cTn id="35" dur="500"/>
                                        <p:tgtEl>
                                          <p:spTgt spid="29699">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9699">
                                            <p:txEl>
                                              <p:pRg st="9" end="9"/>
                                            </p:txEl>
                                          </p:spTgt>
                                        </p:tgtEl>
                                        <p:attrNameLst>
                                          <p:attrName>style.visibility</p:attrName>
                                        </p:attrNameLst>
                                      </p:cBhvr>
                                      <p:to>
                                        <p:strVal val="visible"/>
                                      </p:to>
                                    </p:set>
                                    <p:animEffect transition="in" filter="fade">
                                      <p:cBhvr>
                                        <p:cTn id="39" dur="500"/>
                                        <p:tgtEl>
                                          <p:spTgt spid="29699">
                                            <p:txEl>
                                              <p:pRg st="9" end="9"/>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9699">
                                            <p:txEl>
                                              <p:pRg st="10" end="10"/>
                                            </p:txEl>
                                          </p:spTgt>
                                        </p:tgtEl>
                                        <p:attrNameLst>
                                          <p:attrName>style.visibility</p:attrName>
                                        </p:attrNameLst>
                                      </p:cBhvr>
                                      <p:to>
                                        <p:strVal val="visible"/>
                                      </p:to>
                                    </p:set>
                                    <p:animEffect transition="in" filter="fade">
                                      <p:cBhvr>
                                        <p:cTn id="43" dur="500"/>
                                        <p:tgtEl>
                                          <p:spTgt spid="296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a:bodyPr>
          <a:lstStyle/>
          <a:p>
            <a:pPr marL="0" indent="0">
              <a:buNone/>
            </a:pPr>
            <a:r>
              <a:rPr lang="en-CA" b="1" dirty="0">
                <a:highlight>
                  <a:srgbClr val="FFFF00"/>
                </a:highlight>
              </a:rPr>
              <a:t>Parking Lot Expansion</a:t>
            </a:r>
          </a:p>
          <a:p>
            <a:endParaRPr lang="en-CA" b="1" dirty="0"/>
          </a:p>
          <a:p>
            <a:pPr marL="0" indent="0">
              <a:buNone/>
            </a:pPr>
            <a:r>
              <a:rPr lang="en-CA" b="1" dirty="0"/>
              <a:t>12a </a:t>
            </a:r>
            <a:r>
              <a:rPr lang="en-CA" dirty="0"/>
              <a:t>Construction of new parking lots not associated with a building</a:t>
            </a:r>
          </a:p>
          <a:p>
            <a:pPr marL="0" indent="0">
              <a:buNone/>
            </a:pPr>
            <a:r>
              <a:rPr lang="en-CA" dirty="0"/>
              <a:t>&lt;$12M Schedule A+</a:t>
            </a:r>
          </a:p>
          <a:p>
            <a:pPr marL="0" indent="0">
              <a:buNone/>
            </a:pPr>
            <a:r>
              <a:rPr lang="en-US" b="1" i="1" dirty="0">
                <a:solidFill>
                  <a:srgbClr val="00B050"/>
                </a:solidFill>
              </a:rPr>
              <a:t>This clause does not include qualifiers such as property</a:t>
            </a:r>
            <a:r>
              <a:rPr lang="en-US" b="1" dirty="0">
                <a:solidFill>
                  <a:srgbClr val="00B050"/>
                </a:solidFill>
              </a:rPr>
              <a:t> </a:t>
            </a:r>
            <a:r>
              <a:rPr lang="en-US" b="1" i="1" dirty="0">
                <a:solidFill>
                  <a:srgbClr val="00B050"/>
                </a:solidFill>
              </a:rPr>
              <a:t>requirements or proximity to sensitive features</a:t>
            </a:r>
            <a:endParaRPr lang="en-CA" altLang="en-US" sz="2400" dirty="0">
              <a:solidFill>
                <a:srgbClr val="00B050"/>
              </a:solidFill>
              <a:latin typeface="Arial" panose="020B0604020202020204" pitchFamily="34" charset="0"/>
              <a:cs typeface="Arial" panose="020B0604020202020204" pitchFamily="34" charset="0"/>
            </a:endParaRP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15</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457200" y="842963"/>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endParaRPr lang="en-CA" altLang="en-US" sz="36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67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Effect transition="in" filter="fade">
                                      <p:cBhvr>
                                        <p:cTn id="7" dur="500"/>
                                        <p:tgtEl>
                                          <p:spTgt spid="29699">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animEffect transition="in" filter="fade">
                                      <p:cBhvr>
                                        <p:cTn id="11" dur="500"/>
                                        <p:tgtEl>
                                          <p:spTgt spid="2969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500"/>
                                        <p:tgtEl>
                                          <p:spTgt spid="2969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fontScale="92500" lnSpcReduction="10000"/>
          </a:bodyPr>
          <a:lstStyle/>
          <a:p>
            <a:pPr marL="0" indent="0">
              <a:buNone/>
            </a:pPr>
            <a:r>
              <a:rPr lang="en-US" altLang="en-US" sz="2400" dirty="0">
                <a:latin typeface="Arial" panose="020B0604020202020204" pitchFamily="34" charset="0"/>
                <a:cs typeface="Arial" panose="020B0604020202020204" pitchFamily="34" charset="0"/>
              </a:rPr>
              <a:t> </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kern="0" dirty="0">
                <a:latin typeface="Arial" panose="020B0604020202020204" pitchFamily="34" charset="0"/>
                <a:cs typeface="Arial" panose="020B0604020202020204" pitchFamily="34" charset="0"/>
              </a:rPr>
              <a:t>Review of Project Titles</a:t>
            </a:r>
          </a:p>
          <a:p>
            <a:pPr marL="0" indent="0">
              <a:buNone/>
            </a:pPr>
            <a:r>
              <a:rPr lang="en-US" altLang="en-US" sz="2400" dirty="0">
                <a:latin typeface="Arial" panose="020B0604020202020204" pitchFamily="34" charset="0"/>
                <a:cs typeface="Arial" panose="020B0604020202020204" pitchFamily="34" charset="0"/>
              </a:rPr>
              <a:t>	Consolidated Operations and Maintenance Facility</a:t>
            </a:r>
          </a:p>
          <a:p>
            <a:pPr marL="0" indent="0">
              <a:buNone/>
            </a:pPr>
            <a:r>
              <a:rPr lang="en-US" altLang="en-US" sz="2400" dirty="0">
                <a:latin typeface="Arial" panose="020B0604020202020204" pitchFamily="34" charset="0"/>
                <a:cs typeface="Arial" panose="020B0604020202020204" pitchFamily="34" charset="0"/>
              </a:rPr>
              <a:t>	Parking Lot Expansion</a:t>
            </a:r>
          </a:p>
          <a:p>
            <a:pPr marL="0" indent="0">
              <a:buNone/>
            </a:pPr>
            <a:r>
              <a:rPr lang="en-US" altLang="en-US" sz="2400" dirty="0">
                <a:latin typeface="Arial" panose="020B0604020202020204" pitchFamily="34" charset="0"/>
                <a:cs typeface="Arial" panose="020B0604020202020204" pitchFamily="34" charset="0"/>
              </a:rPr>
              <a:t>	</a:t>
            </a:r>
            <a:r>
              <a:rPr lang="en-US" altLang="en-US" sz="2400" dirty="0">
                <a:highlight>
                  <a:srgbClr val="FFFF00"/>
                </a:highlight>
                <a:latin typeface="Arial" panose="020B0604020202020204" pitchFamily="34" charset="0"/>
                <a:cs typeface="Arial" panose="020B0604020202020204" pitchFamily="34" charset="0"/>
              </a:rPr>
              <a:t>Municipal Snow Storage</a:t>
            </a:r>
          </a:p>
          <a:p>
            <a:pPr marL="0" indent="0">
              <a:buNone/>
            </a:pPr>
            <a:r>
              <a:rPr lang="en-US" altLang="en-US" sz="2400" dirty="0">
                <a:latin typeface="Arial" panose="020B0604020202020204" pitchFamily="34" charset="0"/>
                <a:cs typeface="Arial" panose="020B0604020202020204" pitchFamily="34" charset="0"/>
              </a:rPr>
              <a:t>	Bridge Removal</a:t>
            </a:r>
          </a:p>
          <a:p>
            <a:pPr marL="0" indent="0">
              <a:buNone/>
            </a:pPr>
            <a:r>
              <a:rPr lang="en-US" altLang="en-US" sz="2400" dirty="0">
                <a:latin typeface="Arial" panose="020B0604020202020204" pitchFamily="34" charset="0"/>
                <a:cs typeface="Arial" panose="020B0604020202020204" pitchFamily="34" charset="0"/>
              </a:rPr>
              <a:t>	Downtown Streetscaping</a:t>
            </a:r>
          </a:p>
          <a:p>
            <a:pPr marL="0" indent="0">
              <a:buNone/>
            </a:pPr>
            <a:r>
              <a:rPr lang="en-US" altLang="en-US" sz="2400" dirty="0">
                <a:latin typeface="Arial" panose="020B0604020202020204" pitchFamily="34" charset="0"/>
                <a:cs typeface="Arial" panose="020B0604020202020204" pitchFamily="34" charset="0"/>
              </a:rPr>
              <a:t>	Road Closure</a:t>
            </a:r>
          </a:p>
          <a:p>
            <a:pPr marL="0" indent="0">
              <a:buNone/>
            </a:pPr>
            <a:r>
              <a:rPr lang="en-US" altLang="en-US" sz="2400" dirty="0">
                <a:latin typeface="Arial" panose="020B0604020202020204" pitchFamily="34" charset="0"/>
                <a:cs typeface="Arial" panose="020B0604020202020204" pitchFamily="34" charset="0"/>
              </a:rPr>
              <a:t>	Intersection Improvements</a:t>
            </a:r>
          </a:p>
          <a:p>
            <a:pPr marL="0" indent="0">
              <a:buNone/>
            </a:pPr>
            <a:r>
              <a:rPr lang="en-US" altLang="en-US" sz="2400" dirty="0">
                <a:latin typeface="Arial" panose="020B0604020202020204" pitchFamily="34" charset="0"/>
                <a:cs typeface="Arial" panose="020B0604020202020204" pitchFamily="34" charset="0"/>
              </a:rPr>
              <a:t>	Pumping Station Improvements </a:t>
            </a: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16</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285750" y="1704974"/>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p>
        </p:txBody>
      </p:sp>
    </p:spTree>
    <p:extLst>
      <p:ext uri="{BB962C8B-B14F-4D97-AF65-F5344CB8AC3E}">
        <p14:creationId xmlns:p14="http://schemas.microsoft.com/office/powerpoint/2010/main" val="182733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500"/>
                                        <p:tgtEl>
                                          <p:spTgt spid="2969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500"/>
                                        <p:tgtEl>
                                          <p:spTgt spid="2969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fade">
                                      <p:cBhvr>
                                        <p:cTn id="23" dur="500"/>
                                        <p:tgtEl>
                                          <p:spTgt spid="29699">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500"/>
                                        <p:tgtEl>
                                          <p:spTgt spid="29699">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699">
                                            <p:txEl>
                                              <p:pRg st="7" end="7"/>
                                            </p:txEl>
                                          </p:spTgt>
                                        </p:tgtEl>
                                        <p:attrNameLst>
                                          <p:attrName>style.visibility</p:attrName>
                                        </p:attrNameLst>
                                      </p:cBhvr>
                                      <p:to>
                                        <p:strVal val="visible"/>
                                      </p:to>
                                    </p:set>
                                    <p:animEffect transition="in" filter="fade">
                                      <p:cBhvr>
                                        <p:cTn id="31" dur="500"/>
                                        <p:tgtEl>
                                          <p:spTgt spid="29699">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699">
                                            <p:txEl>
                                              <p:pRg st="8" end="8"/>
                                            </p:txEl>
                                          </p:spTgt>
                                        </p:tgtEl>
                                        <p:attrNameLst>
                                          <p:attrName>style.visibility</p:attrName>
                                        </p:attrNameLst>
                                      </p:cBhvr>
                                      <p:to>
                                        <p:strVal val="visible"/>
                                      </p:to>
                                    </p:set>
                                    <p:animEffect transition="in" filter="fade">
                                      <p:cBhvr>
                                        <p:cTn id="35" dur="500"/>
                                        <p:tgtEl>
                                          <p:spTgt spid="29699">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9699">
                                            <p:txEl>
                                              <p:pRg st="9" end="9"/>
                                            </p:txEl>
                                          </p:spTgt>
                                        </p:tgtEl>
                                        <p:attrNameLst>
                                          <p:attrName>style.visibility</p:attrName>
                                        </p:attrNameLst>
                                      </p:cBhvr>
                                      <p:to>
                                        <p:strVal val="visible"/>
                                      </p:to>
                                    </p:set>
                                    <p:animEffect transition="in" filter="fade">
                                      <p:cBhvr>
                                        <p:cTn id="39" dur="500"/>
                                        <p:tgtEl>
                                          <p:spTgt spid="29699">
                                            <p:txEl>
                                              <p:pRg st="9" end="9"/>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9699">
                                            <p:txEl>
                                              <p:pRg st="10" end="10"/>
                                            </p:txEl>
                                          </p:spTgt>
                                        </p:tgtEl>
                                        <p:attrNameLst>
                                          <p:attrName>style.visibility</p:attrName>
                                        </p:attrNameLst>
                                      </p:cBhvr>
                                      <p:to>
                                        <p:strVal val="visible"/>
                                      </p:to>
                                    </p:set>
                                    <p:animEffect transition="in" filter="fade">
                                      <p:cBhvr>
                                        <p:cTn id="43" dur="500"/>
                                        <p:tgtEl>
                                          <p:spTgt spid="296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a:bodyPr>
          <a:lstStyle/>
          <a:p>
            <a:pPr marL="0" indent="0">
              <a:buNone/>
            </a:pPr>
            <a:r>
              <a:rPr lang="en-CA" b="1" dirty="0">
                <a:highlight>
                  <a:srgbClr val="FFFF00"/>
                </a:highlight>
              </a:rPr>
              <a:t>Municipal Snow Dump</a:t>
            </a:r>
          </a:p>
          <a:p>
            <a:endParaRPr lang="en-CA" b="1" dirty="0"/>
          </a:p>
          <a:p>
            <a:endParaRPr lang="en-CA" b="1" dirty="0"/>
          </a:p>
          <a:p>
            <a:pPr marL="0" indent="0">
              <a:buNone/>
            </a:pPr>
            <a:r>
              <a:rPr lang="en-US" dirty="0">
                <a:solidFill>
                  <a:srgbClr val="00B050"/>
                </a:solidFill>
              </a:rPr>
              <a:t>Storage of Snow is not currently addressed in the MCEA, O Reg 331/90 applies and, creating a snow storage facility is exempt provided the cost of the facility is &lt;$3.5m.   Proponent should follow appropriate guidelines and consult with community outside the EAA regime.</a:t>
            </a:r>
            <a:endParaRPr lang="en-CA" dirty="0">
              <a:solidFill>
                <a:srgbClr val="00B050"/>
              </a:solidFill>
            </a:endParaRPr>
          </a:p>
          <a:p>
            <a:endParaRPr lang="en-CA" b="1" dirty="0"/>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17</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457200" y="842963"/>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endParaRPr lang="en-CA" altLang="en-US" sz="36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793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animEffect transition="in" filter="fade">
                                      <p:cBhvr>
                                        <p:cTn id="11"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a:bodyPr>
          <a:lstStyle/>
          <a:p>
            <a:pPr marL="0" indent="0">
              <a:buNone/>
            </a:pPr>
            <a:r>
              <a:rPr lang="en-US" altLang="en-US" sz="2400" dirty="0">
                <a:latin typeface="Arial" panose="020B0604020202020204" pitchFamily="34" charset="0"/>
                <a:cs typeface="Arial" panose="020B0604020202020204" pitchFamily="34" charset="0"/>
              </a:rPr>
              <a:t> </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kern="0" dirty="0">
                <a:latin typeface="Arial" panose="020B0604020202020204" pitchFamily="34" charset="0"/>
                <a:cs typeface="Arial" panose="020B0604020202020204" pitchFamily="34" charset="0"/>
              </a:rPr>
              <a:t>Review of Project Titles</a:t>
            </a:r>
          </a:p>
          <a:p>
            <a:pPr marL="0" indent="0">
              <a:buNone/>
            </a:pPr>
            <a:r>
              <a:rPr lang="en-US" altLang="en-US" sz="2400" dirty="0">
                <a:latin typeface="Arial" panose="020B0604020202020204" pitchFamily="34" charset="0"/>
                <a:cs typeface="Arial" panose="020B0604020202020204" pitchFamily="34" charset="0"/>
              </a:rPr>
              <a:t>	Consolidated Operations and Maintenance Facility</a:t>
            </a:r>
          </a:p>
          <a:p>
            <a:pPr marL="0" indent="0">
              <a:buNone/>
            </a:pPr>
            <a:r>
              <a:rPr lang="en-US" altLang="en-US" sz="2400" dirty="0">
                <a:latin typeface="Arial" panose="020B0604020202020204" pitchFamily="34" charset="0"/>
                <a:cs typeface="Arial" panose="020B0604020202020204" pitchFamily="34" charset="0"/>
              </a:rPr>
              <a:t>	Parking Lot Expansion</a:t>
            </a:r>
          </a:p>
          <a:p>
            <a:pPr marL="0" indent="0">
              <a:buNone/>
            </a:pPr>
            <a:r>
              <a:rPr lang="en-US" altLang="en-US" sz="2400" dirty="0">
                <a:latin typeface="Arial" panose="020B0604020202020204" pitchFamily="34" charset="0"/>
                <a:cs typeface="Arial" panose="020B0604020202020204" pitchFamily="34" charset="0"/>
              </a:rPr>
              <a:t>	Municipal Snow Storage</a:t>
            </a:r>
          </a:p>
          <a:p>
            <a:pPr marL="0" indent="0">
              <a:buNone/>
            </a:pPr>
            <a:r>
              <a:rPr lang="en-US" altLang="en-US" sz="2400" dirty="0">
                <a:latin typeface="Arial" panose="020B0604020202020204" pitchFamily="34" charset="0"/>
                <a:cs typeface="Arial" panose="020B0604020202020204" pitchFamily="34" charset="0"/>
              </a:rPr>
              <a:t>	</a:t>
            </a:r>
            <a:r>
              <a:rPr lang="en-US" altLang="en-US" sz="2400" dirty="0">
                <a:highlight>
                  <a:srgbClr val="FFFF00"/>
                </a:highlight>
                <a:latin typeface="Arial" panose="020B0604020202020204" pitchFamily="34" charset="0"/>
                <a:cs typeface="Arial" panose="020B0604020202020204" pitchFamily="34" charset="0"/>
              </a:rPr>
              <a:t>Bridge Removal/ Road Closure</a:t>
            </a:r>
          </a:p>
          <a:p>
            <a:pPr marL="0" indent="0">
              <a:buNone/>
            </a:pPr>
            <a:r>
              <a:rPr lang="en-US" altLang="en-US" sz="2400" dirty="0">
                <a:latin typeface="Arial" panose="020B0604020202020204" pitchFamily="34" charset="0"/>
                <a:cs typeface="Arial" panose="020B0604020202020204" pitchFamily="34" charset="0"/>
              </a:rPr>
              <a:t>	Downtown Streetscaping</a:t>
            </a:r>
          </a:p>
          <a:p>
            <a:pPr marL="0" indent="0">
              <a:buNone/>
            </a:pPr>
            <a:r>
              <a:rPr lang="en-US" altLang="en-US" sz="2400" dirty="0">
                <a:latin typeface="Arial" panose="020B0604020202020204" pitchFamily="34" charset="0"/>
                <a:cs typeface="Arial" panose="020B0604020202020204" pitchFamily="34" charset="0"/>
              </a:rPr>
              <a:t>	Intersection Improvements</a:t>
            </a:r>
          </a:p>
          <a:p>
            <a:pPr marL="0" indent="0">
              <a:buNone/>
            </a:pPr>
            <a:r>
              <a:rPr lang="en-US" altLang="en-US" sz="2400" dirty="0">
                <a:latin typeface="Arial" panose="020B0604020202020204" pitchFamily="34" charset="0"/>
                <a:cs typeface="Arial" panose="020B0604020202020204" pitchFamily="34" charset="0"/>
              </a:rPr>
              <a:t>	Pumping Station Improvements </a:t>
            </a: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18</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285750" y="1704974"/>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p>
        </p:txBody>
      </p:sp>
    </p:spTree>
    <p:extLst>
      <p:ext uri="{BB962C8B-B14F-4D97-AF65-F5344CB8AC3E}">
        <p14:creationId xmlns:p14="http://schemas.microsoft.com/office/powerpoint/2010/main" val="4037535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500"/>
                                        <p:tgtEl>
                                          <p:spTgt spid="2969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500"/>
                                        <p:tgtEl>
                                          <p:spTgt spid="2969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fade">
                                      <p:cBhvr>
                                        <p:cTn id="23" dur="500"/>
                                        <p:tgtEl>
                                          <p:spTgt spid="29699">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500"/>
                                        <p:tgtEl>
                                          <p:spTgt spid="29699">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699">
                                            <p:txEl>
                                              <p:pRg st="7" end="7"/>
                                            </p:txEl>
                                          </p:spTgt>
                                        </p:tgtEl>
                                        <p:attrNameLst>
                                          <p:attrName>style.visibility</p:attrName>
                                        </p:attrNameLst>
                                      </p:cBhvr>
                                      <p:to>
                                        <p:strVal val="visible"/>
                                      </p:to>
                                    </p:set>
                                    <p:animEffect transition="in" filter="fade">
                                      <p:cBhvr>
                                        <p:cTn id="31" dur="500"/>
                                        <p:tgtEl>
                                          <p:spTgt spid="29699">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699">
                                            <p:txEl>
                                              <p:pRg st="8" end="8"/>
                                            </p:txEl>
                                          </p:spTgt>
                                        </p:tgtEl>
                                        <p:attrNameLst>
                                          <p:attrName>style.visibility</p:attrName>
                                        </p:attrNameLst>
                                      </p:cBhvr>
                                      <p:to>
                                        <p:strVal val="visible"/>
                                      </p:to>
                                    </p:set>
                                    <p:animEffect transition="in" filter="fade">
                                      <p:cBhvr>
                                        <p:cTn id="35" dur="500"/>
                                        <p:tgtEl>
                                          <p:spTgt spid="29699">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9699">
                                            <p:txEl>
                                              <p:pRg st="9" end="9"/>
                                            </p:txEl>
                                          </p:spTgt>
                                        </p:tgtEl>
                                        <p:attrNameLst>
                                          <p:attrName>style.visibility</p:attrName>
                                        </p:attrNameLst>
                                      </p:cBhvr>
                                      <p:to>
                                        <p:strVal val="visible"/>
                                      </p:to>
                                    </p:set>
                                    <p:animEffect transition="in" filter="fade">
                                      <p:cBhvr>
                                        <p:cTn id="39" dur="500"/>
                                        <p:tgtEl>
                                          <p:spTgt spid="29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fontScale="92500" lnSpcReduction="10000"/>
          </a:bodyPr>
          <a:lstStyle/>
          <a:p>
            <a:pPr marL="0" indent="0">
              <a:buNone/>
            </a:pPr>
            <a:r>
              <a:rPr lang="en-US" altLang="en-US" dirty="0">
                <a:highlight>
                  <a:srgbClr val="FFFF00"/>
                </a:highlight>
                <a:latin typeface="Arial" panose="020B0604020202020204" pitchFamily="34" charset="0"/>
                <a:cs typeface="Arial" panose="020B0604020202020204" pitchFamily="34" charset="0"/>
              </a:rPr>
              <a:t>Bridge Removal/ Road Closure</a:t>
            </a:r>
          </a:p>
          <a:p>
            <a:endParaRPr lang="en-CA" b="1" dirty="0"/>
          </a:p>
          <a:p>
            <a:pPr marL="0" indent="0">
              <a:buNone/>
            </a:pPr>
            <a:r>
              <a:rPr lang="en-CA" b="1" dirty="0"/>
              <a:t>24a </a:t>
            </a:r>
            <a:r>
              <a:rPr lang="en-CA" dirty="0"/>
              <a:t>Retirement of existing roads and road related facilities.</a:t>
            </a:r>
          </a:p>
          <a:p>
            <a:pPr lvl="0"/>
            <a:r>
              <a:rPr lang="en-CA" i="1" dirty="0"/>
              <a:t>Related facilities include bridges</a:t>
            </a:r>
            <a:endParaRPr lang="en-CA" dirty="0"/>
          </a:p>
          <a:p>
            <a:pPr lvl="0"/>
            <a:r>
              <a:rPr lang="en-CA" i="1" dirty="0"/>
              <a:t>Proponents should consider cultural heritage value in accordance with MEA’s Municipal Heritage Bridge Checklist developed with the Ministry of Citizenship and Multiculturalism (MCM) and posted on the MEA website. Completion of the checklist does not mean approval or permission from MCM to remove a bridge with potential heritage value</a:t>
            </a:r>
          </a:p>
          <a:p>
            <a:pPr marL="0" indent="0">
              <a:buNone/>
            </a:pPr>
            <a:r>
              <a:rPr lang="en-CA" altLang="en-US" dirty="0">
                <a:latin typeface="Arial" panose="020B0604020202020204" pitchFamily="34" charset="0"/>
                <a:cs typeface="Arial" panose="020B0604020202020204" pitchFamily="34" charset="0"/>
              </a:rPr>
              <a:t>Schedule A+</a:t>
            </a:r>
          </a:p>
          <a:p>
            <a:pPr lvl="0"/>
            <a:endParaRPr lang="en-CA" dirty="0"/>
          </a:p>
          <a:p>
            <a:endParaRPr lang="en-CA" altLang="en-US" sz="2400" dirty="0">
              <a:latin typeface="Arial" panose="020B0604020202020204" pitchFamily="34" charset="0"/>
              <a:cs typeface="Arial" panose="020B0604020202020204" pitchFamily="34" charset="0"/>
            </a:endParaRP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19</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457200" y="842963"/>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a:solidFill>
                  <a:schemeClr val="tx1"/>
                </a:solidFill>
                <a:latin typeface="Arial" panose="020B0604020202020204" pitchFamily="34" charset="0"/>
                <a:cs typeface="Arial" panose="020B0604020202020204" pitchFamily="34" charset="0"/>
              </a:rPr>
              <a:t>Review of Project Titles</a:t>
            </a:r>
            <a:endParaRPr lang="en-US" altLang="en-US" sz="36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561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Effect transition="in" filter="fade">
                                      <p:cBhvr>
                                        <p:cTn id="7" dur="500"/>
                                        <p:tgtEl>
                                          <p:spTgt spid="29699">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animEffect transition="in" filter="fade">
                                      <p:cBhvr>
                                        <p:cTn id="11" dur="500"/>
                                        <p:tgtEl>
                                          <p:spTgt spid="2969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500"/>
                                        <p:tgtEl>
                                          <p:spTgt spid="2969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fade">
                                      <p:cBhvr>
                                        <p:cTn id="23"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585723" y="835597"/>
            <a:ext cx="6892990" cy="837803"/>
          </a:xfrm>
        </p:spPr>
        <p:txBody>
          <a:bodyPr>
            <a:normAutofit/>
          </a:bodyPr>
          <a:lstStyle/>
          <a:p>
            <a:r>
              <a:rPr lang="en-CA"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Presenter</a:t>
            </a:r>
          </a:p>
        </p:txBody>
      </p:sp>
      <p:sp>
        <p:nvSpPr>
          <p:cNvPr id="16387" name="Content Placeholder 2"/>
          <p:cNvSpPr>
            <a:spLocks noGrp="1" noChangeArrowheads="1"/>
          </p:cNvSpPr>
          <p:nvPr>
            <p:ph idx="1"/>
          </p:nvPr>
        </p:nvSpPr>
        <p:spPr>
          <a:xfrm>
            <a:off x="3153617" y="1392239"/>
            <a:ext cx="5719665" cy="5075853"/>
          </a:xfrm>
        </p:spPr>
        <p:txBody>
          <a:bodyPr>
            <a:normAutofit fontScale="92500" lnSpcReduction="20000"/>
          </a:bodyPr>
          <a:lstStyle/>
          <a:p>
            <a:pPr marL="0" indent="0">
              <a:lnSpc>
                <a:spcPct val="110000"/>
              </a:lnSpc>
              <a:buNone/>
              <a:defRPr/>
            </a:pPr>
            <a:r>
              <a:rPr lang="en-CA" sz="2300" b="1" dirty="0">
                <a:latin typeface="Arial" panose="020B0604020202020204" pitchFamily="34" charset="0"/>
                <a:cs typeface="Arial" panose="020B0604020202020204" pitchFamily="34" charset="0"/>
              </a:rPr>
              <a:t>Paul Knowles, P.Eng.</a:t>
            </a:r>
            <a:r>
              <a:rPr lang="en-CA" sz="2300" dirty="0">
                <a:latin typeface="Arial" panose="020B0604020202020204" pitchFamily="34" charset="0"/>
                <a:cs typeface="Arial" panose="020B0604020202020204" pitchFamily="34" charset="0"/>
              </a:rPr>
              <a:t>, </a:t>
            </a:r>
            <a:r>
              <a:rPr lang="en-CA" sz="1900" dirty="0">
                <a:latin typeface="Arial" panose="020B0604020202020204" pitchFamily="34" charset="0"/>
                <a:cs typeface="Arial" panose="020B0604020202020204" pitchFamily="34" charset="0"/>
              </a:rPr>
              <a:t>is the MEA’s MCEA Advisor. He graduated from Queen’s University as a Civil Engineer and worked in the private sector for 9 years before joining the Town of Carleton Place as Town Engineer in 1989. His involvement with the Municipal Engineers Association (MEA) and the Municipal Class Environment Assessment (MCEA) began shortly thereafter. In 1993, Paul was promoted to CAO for Carleton Place but continued his engineering work and remained very active with the MEA as a Board member (2008 – 2018) and as its President in 2017,</a:t>
            </a:r>
            <a:br>
              <a:rPr lang="en-CA" sz="1900" dirty="0">
                <a:latin typeface="Arial" panose="020B0604020202020204" pitchFamily="34" charset="0"/>
                <a:cs typeface="Arial" panose="020B0604020202020204" pitchFamily="34" charset="0"/>
              </a:rPr>
            </a:br>
            <a:r>
              <a:rPr lang="en-CA" sz="1900" dirty="0">
                <a:latin typeface="Arial" panose="020B0604020202020204" pitchFamily="34" charset="0"/>
                <a:cs typeface="Arial" panose="020B0604020202020204" pitchFamily="34" charset="0"/>
              </a:rPr>
              <a:t>Throughout the years, Paul has been involved in all aspects of the MCEA document, including all re-writes and amendments. Paul officially retired from Carleton Place at the end of 2018 but is continuing to work with MEA as its MCEA Advisor, delivering training programs and pursuing improvements to the MCEA process</a:t>
            </a:r>
            <a:endParaRPr lang="en-CA" altLang="en-US" sz="1900" b="1" dirty="0">
              <a:latin typeface="Arial" panose="020B0604020202020204" pitchFamily="34" charset="0"/>
              <a:cs typeface="Arial" panose="020B0604020202020204" pitchFamily="34" charset="0"/>
            </a:endParaRPr>
          </a:p>
          <a:p>
            <a:endParaRPr lang="en-CA" altLang="en-US"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2</a:t>
            </a:fld>
            <a:endParaRPr lang="en-US" altLang="en-US" sz="1050"/>
          </a:p>
        </p:txBody>
      </p:sp>
      <p:sp>
        <p:nvSpPr>
          <p:cNvPr id="14" name="Right Triangle 13">
            <a:extLst>
              <a:ext uri="{FF2B5EF4-FFF2-40B4-BE49-F238E27FC236}">
                <a16:creationId xmlns:a16="http://schemas.microsoft.com/office/drawing/2014/main" id="{6F118914-E8FA-44EF-B237-FF652B61BA2A}"/>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4E2C3E3B-96B0-4CE9-A886-90A804365674}"/>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263C634C-4E89-4CCA-9A08-87DA24AC6C5A}"/>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67DD1E13-CE09-4CD2-916F-96844ABFE2EF}"/>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D2A21CF8-F272-4B0E-8BCC-DDE62A0EF2D7}"/>
              </a:ext>
            </a:extLst>
          </p:cNvPr>
          <p:cNvCxnSpPr>
            <a:cxnSpLocks/>
            <a:endCxn id="16"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8C9DCD-8525-45D3-A62D-E0B88B4CB120}"/>
              </a:ext>
            </a:extLst>
          </p:cNvPr>
          <p:cNvCxnSpPr>
            <a:cxnSpLocks/>
            <a:stCxn id="17" idx="3"/>
            <a:endCxn id="16"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C7DF9B-AAB9-4426-A57B-28FFE622EDA1}"/>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6C9B0ACC-FD15-491E-A717-2B9ABB8832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http://www.municipalengineers.on.ca/files/MCEA_Workshops/PICTURES/Pau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98" y="1855963"/>
            <a:ext cx="2462469" cy="399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61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a:bodyPr>
          <a:lstStyle/>
          <a:p>
            <a:pPr marL="0" indent="0">
              <a:buNone/>
            </a:pPr>
            <a:r>
              <a:rPr lang="en-US" altLang="en-US" sz="2400" dirty="0">
                <a:latin typeface="Arial" panose="020B0604020202020204" pitchFamily="34" charset="0"/>
                <a:cs typeface="Arial" panose="020B0604020202020204" pitchFamily="34" charset="0"/>
              </a:rPr>
              <a:t> </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kern="0" dirty="0">
                <a:latin typeface="Arial" panose="020B0604020202020204" pitchFamily="34" charset="0"/>
                <a:cs typeface="Arial" panose="020B0604020202020204" pitchFamily="34" charset="0"/>
              </a:rPr>
              <a:t>Review of Project Titles</a:t>
            </a:r>
          </a:p>
          <a:p>
            <a:pPr marL="0" indent="0">
              <a:buNone/>
            </a:pPr>
            <a:r>
              <a:rPr lang="en-US" altLang="en-US" sz="2400" dirty="0">
                <a:latin typeface="Arial" panose="020B0604020202020204" pitchFamily="34" charset="0"/>
                <a:cs typeface="Arial" panose="020B0604020202020204" pitchFamily="34" charset="0"/>
              </a:rPr>
              <a:t>	Consolidated Operations and Maintenance Facility</a:t>
            </a:r>
          </a:p>
          <a:p>
            <a:pPr marL="0" indent="0">
              <a:buNone/>
            </a:pPr>
            <a:r>
              <a:rPr lang="en-US" altLang="en-US" sz="2400" dirty="0">
                <a:latin typeface="Arial" panose="020B0604020202020204" pitchFamily="34" charset="0"/>
                <a:cs typeface="Arial" panose="020B0604020202020204" pitchFamily="34" charset="0"/>
              </a:rPr>
              <a:t>	Parking Lot Expansion</a:t>
            </a:r>
          </a:p>
          <a:p>
            <a:pPr marL="0" indent="0">
              <a:buNone/>
            </a:pPr>
            <a:r>
              <a:rPr lang="en-US" altLang="en-US" sz="2400" dirty="0">
                <a:latin typeface="Arial" panose="020B0604020202020204" pitchFamily="34" charset="0"/>
                <a:cs typeface="Arial" panose="020B0604020202020204" pitchFamily="34" charset="0"/>
              </a:rPr>
              <a:t>	Municipal Snow Storage</a:t>
            </a:r>
          </a:p>
          <a:p>
            <a:pPr marL="0" indent="0">
              <a:buNone/>
            </a:pPr>
            <a:r>
              <a:rPr lang="en-US" altLang="en-US" sz="2400" dirty="0">
                <a:latin typeface="Arial" panose="020B0604020202020204" pitchFamily="34" charset="0"/>
                <a:cs typeface="Arial" panose="020B0604020202020204" pitchFamily="34" charset="0"/>
              </a:rPr>
              <a:t>	Bridge Removal/ Road Closure</a:t>
            </a:r>
          </a:p>
          <a:p>
            <a:pPr marL="0" indent="0">
              <a:buNone/>
            </a:pPr>
            <a:r>
              <a:rPr lang="en-US" altLang="en-US" sz="2400" dirty="0">
                <a:latin typeface="Arial" panose="020B0604020202020204" pitchFamily="34" charset="0"/>
                <a:cs typeface="Arial" panose="020B0604020202020204" pitchFamily="34" charset="0"/>
              </a:rPr>
              <a:t>	</a:t>
            </a:r>
            <a:r>
              <a:rPr lang="en-US" altLang="en-US" sz="2400" dirty="0">
                <a:highlight>
                  <a:srgbClr val="FFFF00"/>
                </a:highlight>
                <a:latin typeface="Arial" panose="020B0604020202020204" pitchFamily="34" charset="0"/>
                <a:cs typeface="Arial" panose="020B0604020202020204" pitchFamily="34" charset="0"/>
              </a:rPr>
              <a:t>Downtown Streetscaping</a:t>
            </a:r>
          </a:p>
          <a:p>
            <a:pPr marL="0" indent="0">
              <a:buNone/>
            </a:pPr>
            <a:r>
              <a:rPr lang="en-US" altLang="en-US" sz="2400" dirty="0">
                <a:latin typeface="Arial" panose="020B0604020202020204" pitchFamily="34" charset="0"/>
                <a:cs typeface="Arial" panose="020B0604020202020204" pitchFamily="34" charset="0"/>
              </a:rPr>
              <a:t>	Intersection Improvements</a:t>
            </a:r>
          </a:p>
          <a:p>
            <a:pPr marL="0" indent="0">
              <a:buNone/>
            </a:pPr>
            <a:r>
              <a:rPr lang="en-US" altLang="en-US" sz="2400" dirty="0">
                <a:latin typeface="Arial" panose="020B0604020202020204" pitchFamily="34" charset="0"/>
                <a:cs typeface="Arial" panose="020B0604020202020204" pitchFamily="34" charset="0"/>
              </a:rPr>
              <a:t>	Pumping Station Improvements </a:t>
            </a: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20</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285750" y="1704974"/>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p>
        </p:txBody>
      </p:sp>
    </p:spTree>
    <p:extLst>
      <p:ext uri="{BB962C8B-B14F-4D97-AF65-F5344CB8AC3E}">
        <p14:creationId xmlns:p14="http://schemas.microsoft.com/office/powerpoint/2010/main" val="882197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500"/>
                                        <p:tgtEl>
                                          <p:spTgt spid="2969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500"/>
                                        <p:tgtEl>
                                          <p:spTgt spid="2969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fade">
                                      <p:cBhvr>
                                        <p:cTn id="23" dur="500"/>
                                        <p:tgtEl>
                                          <p:spTgt spid="29699">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500"/>
                                        <p:tgtEl>
                                          <p:spTgt spid="29699">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699">
                                            <p:txEl>
                                              <p:pRg st="7" end="7"/>
                                            </p:txEl>
                                          </p:spTgt>
                                        </p:tgtEl>
                                        <p:attrNameLst>
                                          <p:attrName>style.visibility</p:attrName>
                                        </p:attrNameLst>
                                      </p:cBhvr>
                                      <p:to>
                                        <p:strVal val="visible"/>
                                      </p:to>
                                    </p:set>
                                    <p:animEffect transition="in" filter="fade">
                                      <p:cBhvr>
                                        <p:cTn id="31" dur="500"/>
                                        <p:tgtEl>
                                          <p:spTgt spid="29699">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699">
                                            <p:txEl>
                                              <p:pRg st="8" end="8"/>
                                            </p:txEl>
                                          </p:spTgt>
                                        </p:tgtEl>
                                        <p:attrNameLst>
                                          <p:attrName>style.visibility</p:attrName>
                                        </p:attrNameLst>
                                      </p:cBhvr>
                                      <p:to>
                                        <p:strVal val="visible"/>
                                      </p:to>
                                    </p:set>
                                    <p:animEffect transition="in" filter="fade">
                                      <p:cBhvr>
                                        <p:cTn id="35" dur="500"/>
                                        <p:tgtEl>
                                          <p:spTgt spid="29699">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9699">
                                            <p:txEl>
                                              <p:pRg st="9" end="9"/>
                                            </p:txEl>
                                          </p:spTgt>
                                        </p:tgtEl>
                                        <p:attrNameLst>
                                          <p:attrName>style.visibility</p:attrName>
                                        </p:attrNameLst>
                                      </p:cBhvr>
                                      <p:to>
                                        <p:strVal val="visible"/>
                                      </p:to>
                                    </p:set>
                                    <p:animEffect transition="in" filter="fade">
                                      <p:cBhvr>
                                        <p:cTn id="39" dur="500"/>
                                        <p:tgtEl>
                                          <p:spTgt spid="29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a:bodyPr>
          <a:lstStyle/>
          <a:p>
            <a:pPr marL="0" indent="0">
              <a:buNone/>
            </a:pPr>
            <a:r>
              <a:rPr lang="en-US" altLang="en-US" dirty="0">
                <a:highlight>
                  <a:srgbClr val="FFFF00"/>
                </a:highlight>
                <a:latin typeface="Arial" panose="020B0604020202020204" pitchFamily="34" charset="0"/>
                <a:cs typeface="Arial" panose="020B0604020202020204" pitchFamily="34" charset="0"/>
              </a:rPr>
              <a:t>Downtown Streetscaping</a:t>
            </a:r>
            <a:endParaRPr lang="en-CA" b="1" dirty="0"/>
          </a:p>
          <a:p>
            <a:pPr marL="0" indent="0">
              <a:buNone/>
            </a:pPr>
            <a:r>
              <a:rPr lang="en-CA" b="1" dirty="0"/>
              <a:t>18 </a:t>
            </a:r>
            <a:r>
              <a:rPr lang="en-CA" dirty="0"/>
              <a:t>Streetscaping (e.g. decorative lighting, sidewalk improvements, benches, landscaping not part of another project)</a:t>
            </a:r>
          </a:p>
          <a:p>
            <a:pPr marL="0" indent="0">
              <a:buNone/>
            </a:pPr>
            <a:r>
              <a:rPr lang="en-CA" altLang="en-US" dirty="0">
                <a:latin typeface="Arial" panose="020B0604020202020204" pitchFamily="34" charset="0"/>
                <a:cs typeface="Arial" panose="020B0604020202020204" pitchFamily="34" charset="0"/>
              </a:rPr>
              <a:t> Schedule A+</a:t>
            </a:r>
            <a:endParaRPr lang="en-CA" dirty="0"/>
          </a:p>
          <a:p>
            <a:pPr marL="0" indent="0">
              <a:buNone/>
            </a:pPr>
            <a:r>
              <a:rPr lang="en-CA" i="1" dirty="0">
                <a:solidFill>
                  <a:srgbClr val="00B050"/>
                </a:solidFill>
              </a:rPr>
              <a:t>This clause is intended to be inclusive. Retaining Walls not specifically identified but considered a component of landscaping </a:t>
            </a:r>
          </a:p>
          <a:p>
            <a:pPr marL="0" indent="0">
              <a:buNone/>
            </a:pPr>
            <a:r>
              <a:rPr lang="en-CA" i="1" dirty="0"/>
              <a:t>OR</a:t>
            </a: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21</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457200" y="842963"/>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a:solidFill>
                  <a:schemeClr val="tx1"/>
                </a:solidFill>
                <a:latin typeface="Arial" panose="020B0604020202020204" pitchFamily="34" charset="0"/>
                <a:cs typeface="Arial" panose="020B0604020202020204" pitchFamily="34" charset="0"/>
              </a:rPr>
              <a:t>Review of Project Titles</a:t>
            </a:r>
            <a:endParaRPr lang="en-US" altLang="en-US" sz="36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500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500"/>
                                        <p:tgtEl>
                                          <p:spTgt spid="2969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500"/>
                                        <p:tgtEl>
                                          <p:spTgt spid="2969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fade">
                                      <p:cBhvr>
                                        <p:cTn id="15" dur="500"/>
                                        <p:tgtEl>
                                          <p:spTgt spid="29699">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fade">
                                      <p:cBhvr>
                                        <p:cTn id="19" dur="500"/>
                                        <p:tgtEl>
                                          <p:spTgt spid="2969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Effect transition="in" filter="fade">
                                      <p:cBhvr>
                                        <p:cTn id="23"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fontScale="92500" lnSpcReduction="20000"/>
          </a:bodyPr>
          <a:lstStyle/>
          <a:p>
            <a:pPr marL="0" indent="0">
              <a:buNone/>
            </a:pPr>
            <a:r>
              <a:rPr lang="en-US" altLang="en-US" dirty="0">
                <a:highlight>
                  <a:srgbClr val="FFFF00"/>
                </a:highlight>
                <a:latin typeface="Arial" panose="020B0604020202020204" pitchFamily="34" charset="0"/>
                <a:cs typeface="Arial" panose="020B0604020202020204" pitchFamily="34" charset="0"/>
              </a:rPr>
              <a:t>Downtown Streetscaping</a:t>
            </a:r>
          </a:p>
          <a:p>
            <a:pPr marL="0" indent="0">
              <a:buNone/>
            </a:pPr>
            <a:r>
              <a:rPr lang="en-CA" b="1" dirty="0"/>
              <a:t>    Or </a:t>
            </a:r>
          </a:p>
          <a:p>
            <a:pPr marL="0" indent="0">
              <a:buNone/>
            </a:pPr>
            <a:r>
              <a:rPr lang="en-CA" b="1" dirty="0"/>
              <a:t>21 </a:t>
            </a:r>
            <a:r>
              <a:rPr lang="en-CA" dirty="0"/>
              <a:t>Reconstruction where the reconstructed road or other linear paved facilities (e.g. HOV lanes) will be for the same purpose, use, capacity and at the same location (e.g. addition or reduction of cycling lanes/facilities, parking lanes, or continuous centre turn lanes – no change to the number of motor vehicle lanes)</a:t>
            </a:r>
            <a:r>
              <a:rPr lang="en-CA" altLang="en-US" dirty="0">
                <a:latin typeface="Arial" panose="020B0604020202020204" pitchFamily="34" charset="0"/>
                <a:cs typeface="Arial" panose="020B0604020202020204" pitchFamily="34" charset="0"/>
              </a:rPr>
              <a:t> </a:t>
            </a:r>
          </a:p>
          <a:p>
            <a:pPr marL="0" indent="0">
              <a:buNone/>
            </a:pPr>
            <a:r>
              <a:rPr lang="en-CA" altLang="en-US" dirty="0">
                <a:latin typeface="Arial" panose="020B0604020202020204" pitchFamily="34" charset="0"/>
                <a:cs typeface="Arial" panose="020B0604020202020204" pitchFamily="34" charset="0"/>
              </a:rPr>
              <a:t>	Schedule A+</a:t>
            </a:r>
          </a:p>
          <a:p>
            <a:endParaRPr lang="en-CA" dirty="0"/>
          </a:p>
          <a:p>
            <a:pPr marL="0" indent="0">
              <a:buNone/>
            </a:pPr>
            <a:r>
              <a:rPr lang="en-CA" i="1" dirty="0">
                <a:solidFill>
                  <a:srgbClr val="00B050"/>
                </a:solidFill>
              </a:rPr>
              <a:t>Road Diets are considered Schedule A+ See A1-5</a:t>
            </a:r>
            <a:endParaRPr lang="en-CA" dirty="0">
              <a:solidFill>
                <a:srgbClr val="00B050"/>
              </a:solidFill>
            </a:endParaRPr>
          </a:p>
          <a:p>
            <a:pPr marL="0" indent="0">
              <a:buNone/>
            </a:pPr>
            <a:r>
              <a:rPr lang="en-CA" i="1" dirty="0">
                <a:solidFill>
                  <a:srgbClr val="00B050"/>
                </a:solidFill>
              </a:rPr>
              <a:t>Traffic Calming projects are exempt per s3.3(1) of EA Act</a:t>
            </a:r>
            <a:endParaRPr lang="en-CA" dirty="0">
              <a:solidFill>
                <a:srgbClr val="00B050"/>
              </a:solidFill>
            </a:endParaRPr>
          </a:p>
          <a:p>
            <a:pPr marL="0" indent="0">
              <a:buNone/>
            </a:pPr>
            <a:endParaRPr lang="en-CA" altLang="en-US" sz="2400" dirty="0">
              <a:solidFill>
                <a:srgbClr val="00B050"/>
              </a:solidFill>
              <a:latin typeface="Arial" panose="020B0604020202020204" pitchFamily="34" charset="0"/>
              <a:cs typeface="Arial" panose="020B0604020202020204" pitchFamily="34" charset="0"/>
            </a:endParaRP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22</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457200" y="842963"/>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a:solidFill>
                  <a:schemeClr val="tx1"/>
                </a:solidFill>
                <a:latin typeface="Arial" panose="020B0604020202020204" pitchFamily="34" charset="0"/>
                <a:cs typeface="Arial" panose="020B0604020202020204" pitchFamily="34" charset="0"/>
              </a:rPr>
              <a:t>Review of Project Titles</a:t>
            </a:r>
            <a:endParaRPr lang="en-US" altLang="en-US" sz="36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524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500"/>
                                        <p:tgtEl>
                                          <p:spTgt spid="2969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500"/>
                                        <p:tgtEl>
                                          <p:spTgt spid="2969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fade">
                                      <p:cBhvr>
                                        <p:cTn id="19" dur="500"/>
                                        <p:tgtEl>
                                          <p:spTgt spid="2969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fade">
                                      <p:cBhvr>
                                        <p:cTn id="23" dur="500"/>
                                        <p:tgtEl>
                                          <p:spTgt spid="29699">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a:bodyPr>
          <a:lstStyle/>
          <a:p>
            <a:pPr marL="0" indent="0">
              <a:buNone/>
            </a:pPr>
            <a:r>
              <a:rPr lang="en-US" altLang="en-US" sz="2400" dirty="0">
                <a:latin typeface="Arial" panose="020B0604020202020204" pitchFamily="34" charset="0"/>
                <a:cs typeface="Arial" panose="020B0604020202020204" pitchFamily="34" charset="0"/>
              </a:rPr>
              <a:t> </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kern="0" dirty="0">
                <a:latin typeface="Arial" panose="020B0604020202020204" pitchFamily="34" charset="0"/>
                <a:cs typeface="Arial" panose="020B0604020202020204" pitchFamily="34" charset="0"/>
              </a:rPr>
              <a:t>Review of Project Titles</a:t>
            </a:r>
          </a:p>
          <a:p>
            <a:pPr marL="0" indent="0">
              <a:buNone/>
            </a:pPr>
            <a:r>
              <a:rPr lang="en-US" altLang="en-US" sz="2400" dirty="0">
                <a:latin typeface="Arial" panose="020B0604020202020204" pitchFamily="34" charset="0"/>
                <a:cs typeface="Arial" panose="020B0604020202020204" pitchFamily="34" charset="0"/>
              </a:rPr>
              <a:t>	Consolidated Operations and Maintenance Facility</a:t>
            </a:r>
          </a:p>
          <a:p>
            <a:pPr marL="0" indent="0">
              <a:buNone/>
            </a:pPr>
            <a:r>
              <a:rPr lang="en-US" altLang="en-US" sz="2400" dirty="0">
                <a:latin typeface="Arial" panose="020B0604020202020204" pitchFamily="34" charset="0"/>
                <a:cs typeface="Arial" panose="020B0604020202020204" pitchFamily="34" charset="0"/>
              </a:rPr>
              <a:t>	Parking Lot Expansion</a:t>
            </a:r>
          </a:p>
          <a:p>
            <a:pPr marL="0" indent="0">
              <a:buNone/>
            </a:pPr>
            <a:r>
              <a:rPr lang="en-US" altLang="en-US" sz="2400" dirty="0">
                <a:latin typeface="Arial" panose="020B0604020202020204" pitchFamily="34" charset="0"/>
                <a:cs typeface="Arial" panose="020B0604020202020204" pitchFamily="34" charset="0"/>
              </a:rPr>
              <a:t>	Municipal Snow Storage</a:t>
            </a:r>
          </a:p>
          <a:p>
            <a:pPr marL="0" indent="0">
              <a:buNone/>
            </a:pPr>
            <a:r>
              <a:rPr lang="en-US" altLang="en-US" sz="2400" dirty="0">
                <a:latin typeface="Arial" panose="020B0604020202020204" pitchFamily="34" charset="0"/>
                <a:cs typeface="Arial" panose="020B0604020202020204" pitchFamily="34" charset="0"/>
              </a:rPr>
              <a:t>	Bridge Removal/ Road Closure</a:t>
            </a:r>
          </a:p>
          <a:p>
            <a:pPr marL="0" indent="0">
              <a:buNone/>
            </a:pPr>
            <a:r>
              <a:rPr lang="en-US" altLang="en-US" sz="2400" dirty="0">
                <a:latin typeface="Arial" panose="020B0604020202020204" pitchFamily="34" charset="0"/>
                <a:cs typeface="Arial" panose="020B0604020202020204" pitchFamily="34" charset="0"/>
              </a:rPr>
              <a:t>	Downtown Streetscaping</a:t>
            </a:r>
          </a:p>
          <a:p>
            <a:pPr marL="0" indent="0">
              <a:buNone/>
            </a:pPr>
            <a:r>
              <a:rPr lang="en-US" altLang="en-US" sz="2400" dirty="0">
                <a:latin typeface="Arial" panose="020B0604020202020204" pitchFamily="34" charset="0"/>
                <a:cs typeface="Arial" panose="020B0604020202020204" pitchFamily="34" charset="0"/>
              </a:rPr>
              <a:t>	</a:t>
            </a:r>
            <a:r>
              <a:rPr lang="en-US" altLang="en-US" sz="2400" dirty="0">
                <a:highlight>
                  <a:srgbClr val="FFFF00"/>
                </a:highlight>
                <a:latin typeface="Arial" panose="020B0604020202020204" pitchFamily="34" charset="0"/>
                <a:cs typeface="Arial" panose="020B0604020202020204" pitchFamily="34" charset="0"/>
              </a:rPr>
              <a:t>Intersection Improvements</a:t>
            </a:r>
          </a:p>
          <a:p>
            <a:pPr marL="0" indent="0">
              <a:buNone/>
            </a:pPr>
            <a:r>
              <a:rPr lang="en-US" altLang="en-US" sz="2400" dirty="0">
                <a:latin typeface="Arial" panose="020B0604020202020204" pitchFamily="34" charset="0"/>
                <a:cs typeface="Arial" panose="020B0604020202020204" pitchFamily="34" charset="0"/>
              </a:rPr>
              <a:t>	Pumping Station Improvements </a:t>
            </a: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23</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285750" y="1704974"/>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p>
        </p:txBody>
      </p:sp>
    </p:spTree>
    <p:extLst>
      <p:ext uri="{BB962C8B-B14F-4D97-AF65-F5344CB8AC3E}">
        <p14:creationId xmlns:p14="http://schemas.microsoft.com/office/powerpoint/2010/main" val="1445397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500"/>
                                        <p:tgtEl>
                                          <p:spTgt spid="2969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500"/>
                                        <p:tgtEl>
                                          <p:spTgt spid="2969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fade">
                                      <p:cBhvr>
                                        <p:cTn id="23" dur="500"/>
                                        <p:tgtEl>
                                          <p:spTgt spid="29699">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500"/>
                                        <p:tgtEl>
                                          <p:spTgt spid="29699">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699">
                                            <p:txEl>
                                              <p:pRg st="7" end="7"/>
                                            </p:txEl>
                                          </p:spTgt>
                                        </p:tgtEl>
                                        <p:attrNameLst>
                                          <p:attrName>style.visibility</p:attrName>
                                        </p:attrNameLst>
                                      </p:cBhvr>
                                      <p:to>
                                        <p:strVal val="visible"/>
                                      </p:to>
                                    </p:set>
                                    <p:animEffect transition="in" filter="fade">
                                      <p:cBhvr>
                                        <p:cTn id="31" dur="500"/>
                                        <p:tgtEl>
                                          <p:spTgt spid="29699">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699">
                                            <p:txEl>
                                              <p:pRg st="8" end="8"/>
                                            </p:txEl>
                                          </p:spTgt>
                                        </p:tgtEl>
                                        <p:attrNameLst>
                                          <p:attrName>style.visibility</p:attrName>
                                        </p:attrNameLst>
                                      </p:cBhvr>
                                      <p:to>
                                        <p:strVal val="visible"/>
                                      </p:to>
                                    </p:set>
                                    <p:animEffect transition="in" filter="fade">
                                      <p:cBhvr>
                                        <p:cTn id="35" dur="500"/>
                                        <p:tgtEl>
                                          <p:spTgt spid="29699">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9699">
                                            <p:txEl>
                                              <p:pRg st="9" end="9"/>
                                            </p:txEl>
                                          </p:spTgt>
                                        </p:tgtEl>
                                        <p:attrNameLst>
                                          <p:attrName>style.visibility</p:attrName>
                                        </p:attrNameLst>
                                      </p:cBhvr>
                                      <p:to>
                                        <p:strVal val="visible"/>
                                      </p:to>
                                    </p:set>
                                    <p:animEffect transition="in" filter="fade">
                                      <p:cBhvr>
                                        <p:cTn id="39" dur="500"/>
                                        <p:tgtEl>
                                          <p:spTgt spid="29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a:bodyPr>
          <a:lstStyle/>
          <a:p>
            <a:pPr marL="0" indent="0">
              <a:buNone/>
            </a:pPr>
            <a:r>
              <a:rPr lang="en-US" altLang="en-US" dirty="0">
                <a:highlight>
                  <a:srgbClr val="FFFF00"/>
                </a:highlight>
                <a:latin typeface="Arial" panose="020B0604020202020204" pitchFamily="34" charset="0"/>
                <a:cs typeface="Arial" panose="020B0604020202020204" pitchFamily="34" charset="0"/>
              </a:rPr>
              <a:t>Intersection Improvements</a:t>
            </a:r>
            <a:endParaRPr lang="en-CA" b="1" dirty="0"/>
          </a:p>
          <a:p>
            <a:pPr marL="0" indent="0">
              <a:buNone/>
            </a:pPr>
            <a:r>
              <a:rPr lang="en-CA" b="1" dirty="0"/>
              <a:t>19a </a:t>
            </a:r>
            <a:r>
              <a:rPr lang="en-CA" dirty="0"/>
              <a:t>Construction of localized operational improvements at specific locations, and construction of intersections and roundabouts.</a:t>
            </a:r>
          </a:p>
          <a:p>
            <a:pPr lvl="0"/>
            <a:r>
              <a:rPr lang="en-CA" i="1" dirty="0"/>
              <a:t>Project must be within an existing right-of-way</a:t>
            </a:r>
            <a:endParaRPr lang="en-CA" dirty="0"/>
          </a:p>
          <a:p>
            <a:pPr lvl="0"/>
            <a:r>
              <a:rPr lang="en-CA" i="1" dirty="0"/>
              <a:t>For projects that require property acquisition, refer to project description 33 to determine project schedule</a:t>
            </a:r>
            <a:endParaRPr lang="en-CA" dirty="0"/>
          </a:p>
          <a:p>
            <a:pPr marL="0" indent="0">
              <a:buNone/>
            </a:pPr>
            <a:r>
              <a:rPr lang="en-CA" altLang="en-US" sz="2400" dirty="0">
                <a:latin typeface="Arial" panose="020B0604020202020204" pitchFamily="34" charset="0"/>
                <a:cs typeface="Arial" panose="020B0604020202020204" pitchFamily="34" charset="0"/>
              </a:rPr>
              <a:t>Schedule A+</a:t>
            </a: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24</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457200" y="842963"/>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endParaRPr lang="en-CA" altLang="en-US" sz="36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548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500"/>
                                        <p:tgtEl>
                                          <p:spTgt spid="2969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animEffect transition="in" filter="fade">
                                      <p:cBhvr>
                                        <p:cTn id="11" dur="500"/>
                                        <p:tgtEl>
                                          <p:spTgt spid="2969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500"/>
                                        <p:tgtEl>
                                          <p:spTgt spid="2969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fade">
                                      <p:cBhvr>
                                        <p:cTn id="19" dur="500"/>
                                        <p:tgtEl>
                                          <p:spTgt spid="2969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Effect transition="in" filter="fade">
                                      <p:cBhvr>
                                        <p:cTn id="23"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a:bodyPr>
          <a:lstStyle/>
          <a:p>
            <a:pPr marL="0" indent="0">
              <a:buNone/>
            </a:pPr>
            <a:r>
              <a:rPr lang="en-US" altLang="en-US" sz="2400" dirty="0">
                <a:latin typeface="Arial" panose="020B0604020202020204" pitchFamily="34" charset="0"/>
                <a:cs typeface="Arial" panose="020B0604020202020204" pitchFamily="34" charset="0"/>
              </a:rPr>
              <a:t> </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kern="0" dirty="0">
                <a:latin typeface="Arial" panose="020B0604020202020204" pitchFamily="34" charset="0"/>
                <a:cs typeface="Arial" panose="020B0604020202020204" pitchFamily="34" charset="0"/>
              </a:rPr>
              <a:t>Review of Project Titles</a:t>
            </a:r>
          </a:p>
          <a:p>
            <a:pPr marL="0" indent="0">
              <a:buNone/>
            </a:pPr>
            <a:r>
              <a:rPr lang="en-US" altLang="en-US" sz="2400" dirty="0">
                <a:latin typeface="Arial" panose="020B0604020202020204" pitchFamily="34" charset="0"/>
                <a:cs typeface="Arial" panose="020B0604020202020204" pitchFamily="34" charset="0"/>
              </a:rPr>
              <a:t>	Consolidated Operations and Maintenance Facility</a:t>
            </a:r>
          </a:p>
          <a:p>
            <a:pPr marL="0" indent="0">
              <a:buNone/>
            </a:pPr>
            <a:r>
              <a:rPr lang="en-US" altLang="en-US" sz="2400" dirty="0">
                <a:latin typeface="Arial" panose="020B0604020202020204" pitchFamily="34" charset="0"/>
                <a:cs typeface="Arial" panose="020B0604020202020204" pitchFamily="34" charset="0"/>
              </a:rPr>
              <a:t>	Parking Lot Expansion</a:t>
            </a:r>
          </a:p>
          <a:p>
            <a:pPr marL="0" indent="0">
              <a:buNone/>
            </a:pPr>
            <a:r>
              <a:rPr lang="en-US" altLang="en-US" sz="2400" dirty="0">
                <a:latin typeface="Arial" panose="020B0604020202020204" pitchFamily="34" charset="0"/>
                <a:cs typeface="Arial" panose="020B0604020202020204" pitchFamily="34" charset="0"/>
              </a:rPr>
              <a:t>	Municipal Snow Storage</a:t>
            </a:r>
          </a:p>
          <a:p>
            <a:pPr marL="0" indent="0">
              <a:buNone/>
            </a:pPr>
            <a:r>
              <a:rPr lang="en-US" altLang="en-US" sz="2400" dirty="0">
                <a:latin typeface="Arial" panose="020B0604020202020204" pitchFamily="34" charset="0"/>
                <a:cs typeface="Arial" panose="020B0604020202020204" pitchFamily="34" charset="0"/>
              </a:rPr>
              <a:t>	Bridge Removal/ Road Closure</a:t>
            </a:r>
          </a:p>
          <a:p>
            <a:pPr marL="0" indent="0">
              <a:buNone/>
            </a:pPr>
            <a:r>
              <a:rPr lang="en-US" altLang="en-US" sz="2400" dirty="0">
                <a:latin typeface="Arial" panose="020B0604020202020204" pitchFamily="34" charset="0"/>
                <a:cs typeface="Arial" panose="020B0604020202020204" pitchFamily="34" charset="0"/>
              </a:rPr>
              <a:t>	Downtown Streetscaping</a:t>
            </a:r>
          </a:p>
          <a:p>
            <a:pPr marL="0" indent="0">
              <a:buNone/>
            </a:pPr>
            <a:r>
              <a:rPr lang="en-US" altLang="en-US" sz="2400" dirty="0">
                <a:latin typeface="Arial" panose="020B0604020202020204" pitchFamily="34" charset="0"/>
                <a:cs typeface="Arial" panose="020B0604020202020204" pitchFamily="34" charset="0"/>
              </a:rPr>
              <a:t>	Intersection Improvements</a:t>
            </a:r>
          </a:p>
          <a:p>
            <a:pPr marL="0" indent="0">
              <a:buNone/>
            </a:pPr>
            <a:r>
              <a:rPr lang="en-US" altLang="en-US" sz="2400" dirty="0">
                <a:latin typeface="Arial" panose="020B0604020202020204" pitchFamily="34" charset="0"/>
                <a:cs typeface="Arial" panose="020B0604020202020204" pitchFamily="34" charset="0"/>
              </a:rPr>
              <a:t>	</a:t>
            </a:r>
            <a:r>
              <a:rPr lang="en-US" altLang="en-US" sz="2400" dirty="0">
                <a:highlight>
                  <a:srgbClr val="FFFF00"/>
                </a:highlight>
                <a:latin typeface="Arial" panose="020B0604020202020204" pitchFamily="34" charset="0"/>
                <a:cs typeface="Arial" panose="020B0604020202020204" pitchFamily="34" charset="0"/>
              </a:rPr>
              <a:t>Pumping Station Improvements </a:t>
            </a: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25</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285750" y="1704974"/>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p>
        </p:txBody>
      </p:sp>
    </p:spTree>
    <p:extLst>
      <p:ext uri="{BB962C8B-B14F-4D97-AF65-F5344CB8AC3E}">
        <p14:creationId xmlns:p14="http://schemas.microsoft.com/office/powerpoint/2010/main" val="335628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500"/>
                                        <p:tgtEl>
                                          <p:spTgt spid="2969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500"/>
                                        <p:tgtEl>
                                          <p:spTgt spid="2969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fade">
                                      <p:cBhvr>
                                        <p:cTn id="23" dur="500"/>
                                        <p:tgtEl>
                                          <p:spTgt spid="29699">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500"/>
                                        <p:tgtEl>
                                          <p:spTgt spid="29699">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699">
                                            <p:txEl>
                                              <p:pRg st="7" end="7"/>
                                            </p:txEl>
                                          </p:spTgt>
                                        </p:tgtEl>
                                        <p:attrNameLst>
                                          <p:attrName>style.visibility</p:attrName>
                                        </p:attrNameLst>
                                      </p:cBhvr>
                                      <p:to>
                                        <p:strVal val="visible"/>
                                      </p:to>
                                    </p:set>
                                    <p:animEffect transition="in" filter="fade">
                                      <p:cBhvr>
                                        <p:cTn id="31" dur="500"/>
                                        <p:tgtEl>
                                          <p:spTgt spid="29699">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699">
                                            <p:txEl>
                                              <p:pRg st="8" end="8"/>
                                            </p:txEl>
                                          </p:spTgt>
                                        </p:tgtEl>
                                        <p:attrNameLst>
                                          <p:attrName>style.visibility</p:attrName>
                                        </p:attrNameLst>
                                      </p:cBhvr>
                                      <p:to>
                                        <p:strVal val="visible"/>
                                      </p:to>
                                    </p:set>
                                    <p:animEffect transition="in" filter="fade">
                                      <p:cBhvr>
                                        <p:cTn id="35" dur="500"/>
                                        <p:tgtEl>
                                          <p:spTgt spid="29699">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9699">
                                            <p:txEl>
                                              <p:pRg st="9" end="9"/>
                                            </p:txEl>
                                          </p:spTgt>
                                        </p:tgtEl>
                                        <p:attrNameLst>
                                          <p:attrName>style.visibility</p:attrName>
                                        </p:attrNameLst>
                                      </p:cBhvr>
                                      <p:to>
                                        <p:strVal val="visible"/>
                                      </p:to>
                                    </p:set>
                                    <p:animEffect transition="in" filter="fade">
                                      <p:cBhvr>
                                        <p:cTn id="39" dur="500"/>
                                        <p:tgtEl>
                                          <p:spTgt spid="29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a:bodyPr>
          <a:lstStyle/>
          <a:p>
            <a:pPr marL="0" indent="0">
              <a:buNone/>
            </a:pPr>
            <a:r>
              <a:rPr lang="en-US" altLang="en-US" sz="2400" dirty="0">
                <a:highlight>
                  <a:srgbClr val="FFFF00"/>
                </a:highlight>
                <a:latin typeface="Arial" panose="020B0604020202020204" pitchFamily="34" charset="0"/>
                <a:cs typeface="Arial" panose="020B0604020202020204" pitchFamily="34" charset="0"/>
              </a:rPr>
              <a:t>Pumping Station Improvements</a:t>
            </a:r>
          </a:p>
          <a:p>
            <a:endParaRPr lang="en-US" altLang="en-US" sz="2400" dirty="0">
              <a:highlight>
                <a:srgbClr val="FFFF00"/>
              </a:highlight>
              <a:latin typeface="Arial" panose="020B0604020202020204" pitchFamily="34" charset="0"/>
              <a:cs typeface="Arial" panose="020B0604020202020204" pitchFamily="34" charset="0"/>
            </a:endParaRPr>
          </a:p>
          <a:p>
            <a:pPr marL="0" indent="0">
              <a:buNone/>
            </a:pPr>
            <a:r>
              <a:rPr lang="en-CA" b="1" dirty="0"/>
              <a:t>5a </a:t>
            </a:r>
            <a:r>
              <a:rPr lang="en-CA" dirty="0"/>
              <a:t>Increasing pumping station capacity by adding or replacing equipment where new equipment is located within an existing building or structure</a:t>
            </a:r>
            <a:endParaRPr lang="en-US" altLang="en-US" sz="2400" dirty="0">
              <a:latin typeface="Arial" panose="020B0604020202020204" pitchFamily="34" charset="0"/>
              <a:cs typeface="Arial" panose="020B0604020202020204" pitchFamily="34" charset="0"/>
            </a:endParaRPr>
          </a:p>
          <a:p>
            <a:pPr marL="0" indent="0">
              <a:buNone/>
            </a:pPr>
            <a:r>
              <a:rPr lang="en-CA" altLang="en-US" sz="2400" dirty="0">
                <a:latin typeface="Arial" panose="020B0604020202020204" pitchFamily="34" charset="0"/>
                <a:cs typeface="Arial" panose="020B0604020202020204" pitchFamily="34" charset="0"/>
              </a:rPr>
              <a:t>Schedule A+</a:t>
            </a:r>
          </a:p>
          <a:p>
            <a:endParaRPr lang="en-CA" altLang="en-US" sz="2400" dirty="0">
              <a:latin typeface="Arial" panose="020B0604020202020204" pitchFamily="34" charset="0"/>
              <a:cs typeface="Arial" panose="020B0604020202020204" pitchFamily="34" charset="0"/>
            </a:endParaRP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26</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457200" y="842963"/>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a:solidFill>
                  <a:schemeClr val="tx1"/>
                </a:solidFill>
                <a:latin typeface="Arial" panose="020B0604020202020204" pitchFamily="34" charset="0"/>
                <a:cs typeface="Arial" panose="020B0604020202020204" pitchFamily="34" charset="0"/>
              </a:rPr>
              <a:t>Review of Project Titles</a:t>
            </a:r>
            <a:endParaRPr lang="en-US" altLang="en-US" sz="36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466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500"/>
                                        <p:tgtEl>
                                          <p:spTgt spid="2969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fontScale="85000" lnSpcReduction="20000"/>
          </a:bodyPr>
          <a:lstStyle/>
          <a:p>
            <a:pPr marL="0" indent="0">
              <a:buNone/>
            </a:pPr>
            <a:r>
              <a:rPr lang="en-US" altLang="en-US" sz="2400" dirty="0">
                <a:highlight>
                  <a:srgbClr val="FFFF00"/>
                </a:highlight>
                <a:latin typeface="Arial" panose="020B0604020202020204" pitchFamily="34" charset="0"/>
                <a:cs typeface="Arial" panose="020B0604020202020204" pitchFamily="34" charset="0"/>
              </a:rPr>
              <a:t>Pumping Station Improvements</a:t>
            </a:r>
          </a:p>
          <a:p>
            <a:endParaRPr lang="en-US" altLang="en-US" sz="2400" dirty="0">
              <a:highlight>
                <a:srgbClr val="FFFF00"/>
              </a:highlight>
              <a:latin typeface="Arial" panose="020B0604020202020204" pitchFamily="34" charset="0"/>
              <a:cs typeface="Arial" panose="020B0604020202020204" pitchFamily="34" charset="0"/>
            </a:endParaRPr>
          </a:p>
          <a:p>
            <a:pPr marL="0" indent="0">
              <a:buNone/>
            </a:pPr>
            <a:r>
              <a:rPr lang="en-CA" b="1" dirty="0"/>
              <a:t>5b </a:t>
            </a:r>
            <a:r>
              <a:rPr lang="en-CA" dirty="0"/>
              <a:t>Increasing pumping station capacity where new equipment is located in a new building or structure and the new building or structure is located on the existing pumping station site, or located on municipally owned lands adjacent to the existing pumping station site where the lands are not in an environmentally sensitive natural area</a:t>
            </a:r>
          </a:p>
          <a:p>
            <a:pPr lvl="0"/>
            <a:r>
              <a:rPr lang="en-CA" i="1" dirty="0"/>
              <a:t>Refer to “environmentally sensitive natural area” in the Glossary</a:t>
            </a:r>
            <a:endParaRPr lang="en-CA" dirty="0"/>
          </a:p>
          <a:p>
            <a:pPr marL="0" indent="0">
              <a:buNone/>
            </a:pPr>
            <a:r>
              <a:rPr lang="en-CA" b="1" dirty="0"/>
              <a:t>5d </a:t>
            </a:r>
            <a:r>
              <a:rPr lang="en-CA" dirty="0"/>
              <a:t>Construct a new pumping station where the facility is not located in or adjacent to an environmentally sensitive natural area, residential or other sensitive land use, or on land with cultural heritage or archaeological potential</a:t>
            </a:r>
          </a:p>
          <a:p>
            <a:pPr marL="0" indent="0">
              <a:buNone/>
            </a:pPr>
            <a:r>
              <a:rPr lang="en-CA" altLang="en-US" sz="2400" dirty="0">
                <a:latin typeface="Arial" panose="020B0604020202020204" pitchFamily="34" charset="0"/>
                <a:cs typeface="Arial" panose="020B0604020202020204" pitchFamily="34" charset="0"/>
              </a:rPr>
              <a:t>	Schedule A+ Conditional upon ASP</a:t>
            </a: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27</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457200" y="842963"/>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a:solidFill>
                  <a:schemeClr val="tx1"/>
                </a:solidFill>
                <a:latin typeface="Arial" panose="020B0604020202020204" pitchFamily="34" charset="0"/>
                <a:cs typeface="Arial" panose="020B0604020202020204" pitchFamily="34" charset="0"/>
              </a:rPr>
              <a:t>Review of Project Titles</a:t>
            </a:r>
            <a:endParaRPr lang="en-US" altLang="en-US" sz="36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384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500"/>
                                        <p:tgtEl>
                                          <p:spTgt spid="29699">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500"/>
                                        <p:tgtEl>
                                          <p:spTgt spid="2969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fade">
                                      <p:cBhvr>
                                        <p:cTn id="23"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noChangeArrowheads="1"/>
          </p:cNvSpPr>
          <p:nvPr>
            <p:ph idx="1"/>
          </p:nvPr>
        </p:nvSpPr>
        <p:spPr>
          <a:xfrm>
            <a:off x="221226" y="1620640"/>
            <a:ext cx="8613058" cy="5197672"/>
          </a:xfrm>
        </p:spPr>
        <p:txBody>
          <a:bodyPr>
            <a:noAutofit/>
          </a:bodyPr>
          <a:lstStyle/>
          <a:p>
            <a:pPr marL="0" indent="0">
              <a:lnSpc>
                <a:spcPct val="100000"/>
              </a:lnSpc>
              <a:spcBef>
                <a:spcPts val="0"/>
              </a:spcBef>
              <a:buNone/>
            </a:pPr>
            <a:r>
              <a:rPr lang="en-US" altLang="en-US" sz="3200" dirty="0">
                <a:latin typeface="Arial" panose="020B0604020202020204" pitchFamily="34" charset="0"/>
                <a:cs typeface="Arial" panose="020B0604020202020204" pitchFamily="34" charset="0"/>
              </a:rPr>
              <a:t>Schedule </a:t>
            </a:r>
            <a:r>
              <a:rPr lang="en-US" altLang="en-US" sz="3200" dirty="0">
                <a:solidFill>
                  <a:srgbClr val="00B050"/>
                </a:solidFill>
                <a:latin typeface="Arial" panose="020B0604020202020204" pitchFamily="34" charset="0"/>
                <a:cs typeface="Arial" panose="020B0604020202020204" pitchFamily="34" charset="0"/>
              </a:rPr>
              <a:t>A+</a:t>
            </a:r>
          </a:p>
          <a:p>
            <a:pPr>
              <a:lnSpc>
                <a:spcPct val="100000"/>
              </a:lnSpc>
              <a:spcBef>
                <a:spcPts val="0"/>
              </a:spcBef>
            </a:pPr>
            <a:r>
              <a:rPr lang="en-US" altLang="en-US" sz="2400" dirty="0">
                <a:latin typeface="Arial" panose="020B0604020202020204" pitchFamily="34" charset="0"/>
                <a:cs typeface="Arial" panose="020B0604020202020204" pitchFamily="34" charset="0"/>
              </a:rPr>
              <a:t>Projects are Exempt</a:t>
            </a:r>
          </a:p>
          <a:p>
            <a:pPr>
              <a:lnSpc>
                <a:spcPct val="100000"/>
              </a:lnSpc>
              <a:spcBef>
                <a:spcPts val="0"/>
              </a:spcBef>
            </a:pPr>
            <a:r>
              <a:rPr lang="en-US" altLang="en-US" sz="2400" dirty="0">
                <a:latin typeface="Arial" panose="020B0604020202020204" pitchFamily="34" charset="0"/>
                <a:cs typeface="Arial" panose="020B0604020202020204" pitchFamily="34" charset="0"/>
              </a:rPr>
              <a:t>NO Formal Required Process</a:t>
            </a:r>
          </a:p>
          <a:p>
            <a:pPr>
              <a:lnSpc>
                <a:spcPct val="100000"/>
              </a:lnSpc>
              <a:spcBef>
                <a:spcPts val="0"/>
              </a:spcBef>
            </a:pPr>
            <a:r>
              <a:rPr lang="en-US" altLang="en-US" sz="2400" dirty="0">
                <a:latin typeface="Arial" panose="020B0604020202020204" pitchFamily="34" charset="0"/>
                <a:cs typeface="Arial" panose="020B0604020202020204" pitchFamily="34" charset="0"/>
              </a:rPr>
              <a:t>NO Notice of Commencement/Completion/PIIOR</a:t>
            </a:r>
          </a:p>
          <a:p>
            <a:pPr>
              <a:lnSpc>
                <a:spcPct val="100000"/>
              </a:lnSpc>
              <a:spcBef>
                <a:spcPts val="0"/>
              </a:spcBef>
            </a:pPr>
            <a:r>
              <a:rPr lang="en-US" altLang="en-US" sz="2400" dirty="0">
                <a:latin typeface="Arial" panose="020B0604020202020204" pitchFamily="34" charset="0"/>
                <a:cs typeface="Arial" panose="020B0604020202020204" pitchFamily="34" charset="0"/>
              </a:rPr>
              <a:t>Cannot Elevate to Schedule B/C</a:t>
            </a:r>
          </a:p>
          <a:p>
            <a:pPr>
              <a:lnSpc>
                <a:spcPct val="100000"/>
              </a:lnSpc>
              <a:spcBef>
                <a:spcPts val="0"/>
              </a:spcBef>
            </a:pPr>
            <a:r>
              <a:rPr lang="en-US" altLang="en-US" sz="2400" dirty="0">
                <a:latin typeface="Arial" panose="020B0604020202020204" pitchFamily="34" charset="0"/>
                <a:cs typeface="Arial" panose="020B0604020202020204" pitchFamily="34" charset="0"/>
              </a:rPr>
              <a:t>Proponent to Act Responsible/Consult </a:t>
            </a:r>
          </a:p>
          <a:p>
            <a:pPr marL="0" indent="0">
              <a:lnSpc>
                <a:spcPct val="100000"/>
              </a:lnSpc>
              <a:spcBef>
                <a:spcPts val="0"/>
              </a:spcBef>
              <a:buNone/>
            </a:pPr>
            <a:endParaRPr lang="en-US" altLang="en-US" sz="24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en-US" sz="3200" dirty="0">
                <a:latin typeface="Arial" panose="020B0604020202020204" pitchFamily="34" charset="0"/>
                <a:cs typeface="Arial" panose="020B0604020202020204" pitchFamily="34" charset="0"/>
              </a:rPr>
              <a:t>Schedule </a:t>
            </a:r>
            <a:r>
              <a:rPr lang="en-US" altLang="en-US" sz="32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endParaRPr lang="en-US" altLang="en-US" sz="3200" dirty="0">
              <a:latin typeface="Arial" panose="020B0604020202020204" pitchFamily="34" charset="0"/>
              <a:cs typeface="Arial" panose="020B0604020202020204" pitchFamily="34" charset="0"/>
            </a:endParaRPr>
          </a:p>
          <a:p>
            <a:pPr>
              <a:lnSpc>
                <a:spcPct val="100000"/>
              </a:lnSpc>
              <a:spcBef>
                <a:spcPts val="0"/>
              </a:spcBef>
            </a:pPr>
            <a:r>
              <a:rPr lang="en-US" altLang="en-US" sz="2400" dirty="0">
                <a:latin typeface="Arial" panose="020B0604020202020204" pitchFamily="34" charset="0"/>
                <a:cs typeface="Arial" panose="020B0604020202020204" pitchFamily="34" charset="0"/>
              </a:rPr>
              <a:t>No Expectation of Consultation or </a:t>
            </a:r>
          </a:p>
          <a:p>
            <a:pPr>
              <a:lnSpc>
                <a:spcPct val="100000"/>
              </a:lnSpc>
              <a:spcBef>
                <a:spcPts val="0"/>
              </a:spcBef>
            </a:pPr>
            <a:r>
              <a:rPr lang="en-US" altLang="en-US" sz="2400" dirty="0">
                <a:latin typeface="Arial" panose="020B0604020202020204" pitchFamily="34" charset="0"/>
                <a:cs typeface="Arial" panose="020B0604020202020204" pitchFamily="34" charset="0"/>
              </a:rPr>
              <a:t>Covered via Planning Act</a:t>
            </a:r>
          </a:p>
          <a:p>
            <a:pPr marL="0" indent="0">
              <a:lnSpc>
                <a:spcPct val="100000"/>
              </a:lnSpc>
              <a:buNone/>
            </a:pPr>
            <a:endParaRPr lang="en-US" altLang="en-US" dirty="0">
              <a:latin typeface="Arial" panose="020B0604020202020204" pitchFamily="34" charset="0"/>
              <a:cs typeface="Arial" panose="020B0604020202020204" pitchFamily="34" charset="0"/>
            </a:endParaRPr>
          </a:p>
          <a:p>
            <a:pPr marL="0" indent="0">
              <a:buNone/>
            </a:pPr>
            <a:endParaRPr lang="en-CA" altLang="en-US" dirty="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28</a:t>
            </a:fld>
            <a:endParaRPr lang="en-US" altLang="en-US" sz="1050"/>
          </a:p>
        </p:txBody>
      </p:sp>
      <p:grpSp>
        <p:nvGrpSpPr>
          <p:cNvPr id="13" name="Group 12">
            <a:extLst>
              <a:ext uri="{FF2B5EF4-FFF2-40B4-BE49-F238E27FC236}">
                <a16:creationId xmlns:a16="http://schemas.microsoft.com/office/drawing/2014/main" id="{8690786F-D71F-451E-90CD-FF0EAA3A4770}"/>
              </a:ext>
            </a:extLst>
          </p:cNvPr>
          <p:cNvGrpSpPr/>
          <p:nvPr/>
        </p:nvGrpSpPr>
        <p:grpSpPr>
          <a:xfrm>
            <a:off x="-25400" y="-15875"/>
            <a:ext cx="9169400" cy="1408113"/>
            <a:chOff x="-25400" y="-15875"/>
            <a:chExt cx="9169400" cy="1408113"/>
          </a:xfrm>
        </p:grpSpPr>
        <p:sp>
          <p:nvSpPr>
            <p:cNvPr id="14" name="Right Triangle 13">
              <a:extLst>
                <a:ext uri="{FF2B5EF4-FFF2-40B4-BE49-F238E27FC236}">
                  <a16:creationId xmlns:a16="http://schemas.microsoft.com/office/drawing/2014/main" id="{F2E52D70-A0A9-4032-9BBA-EFAE354763FD}"/>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24AB328C-2BED-4448-9807-680E9FFFC97D}"/>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9870103A-2BD0-45A1-9A9B-87C2D3059D44}"/>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F0CDE44B-B42F-4A97-BC8F-2484DF1FDD4F}"/>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EF709A93-F0A8-47CF-B3CD-1894699EF198}"/>
                </a:ext>
              </a:extLst>
            </p:cNvPr>
            <p:cNvCxnSpPr>
              <a:cxnSpLocks/>
              <a:endCxn id="16"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200CCAA-FD5F-4E19-ADEE-F12ACE14319D}"/>
                </a:ext>
              </a:extLst>
            </p:cNvPr>
            <p:cNvCxnSpPr>
              <a:cxnSpLocks/>
              <a:stCxn id="17" idx="3"/>
              <a:endCxn id="16"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1551AB-A571-4108-A06A-F0D667BDB6B5}"/>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17BE183F-84A5-4208-BED6-6913D13001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itle 1">
            <a:extLst>
              <a:ext uri="{FF2B5EF4-FFF2-40B4-BE49-F238E27FC236}">
                <a16:creationId xmlns:a16="http://schemas.microsoft.com/office/drawing/2014/main" id="{6164F70F-A90F-44A8-8751-1882EEA72D2E}"/>
              </a:ext>
            </a:extLst>
          </p:cNvPr>
          <p:cNvSpPr txBox="1">
            <a:spLocks noChangeArrowheads="1"/>
          </p:cNvSpPr>
          <p:nvPr/>
        </p:nvSpPr>
        <p:spPr>
          <a:xfrm>
            <a:off x="929148" y="798761"/>
            <a:ext cx="6728952"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tLang="en-US" sz="3600" b="1" dirty="0">
                <a:latin typeface="Arial" panose="020B0604020202020204" pitchFamily="34" charset="0"/>
                <a:cs typeface="Arial" panose="020B0604020202020204" pitchFamily="34" charset="0"/>
              </a:rPr>
              <a:t>What is an EA-Like Process?</a:t>
            </a:r>
            <a:endParaRPr lang="en-CA"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5" name="Picture 6" descr="Image result for consultation">
            <a:extLst>
              <a:ext uri="{FF2B5EF4-FFF2-40B4-BE49-F238E27FC236}">
                <a16:creationId xmlns:a16="http://schemas.microsoft.com/office/drawing/2014/main" id="{7B9EA7EF-36BB-41CB-BB3D-1AC29E095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000" t="9200" r="17500" b="10001"/>
          <a:stretch>
            <a:fillRect/>
          </a:stretch>
        </p:blipFill>
        <p:spPr bwMode="auto">
          <a:xfrm>
            <a:off x="5851467" y="4316049"/>
            <a:ext cx="2394065" cy="184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64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tree&#10;&#10;Description automatically generated">
            <a:extLst>
              <a:ext uri="{FF2B5EF4-FFF2-40B4-BE49-F238E27FC236}">
                <a16:creationId xmlns:a16="http://schemas.microsoft.com/office/drawing/2014/main" id="{753F3504-E6EC-434D-8295-841E0641C420}"/>
              </a:ext>
            </a:extLst>
          </p:cNvPr>
          <p:cNvPicPr>
            <a:picLocks noChangeAspect="1"/>
          </p:cNvPicPr>
          <p:nvPr/>
        </p:nvPicPr>
        <p:blipFill rotWithShape="1">
          <a:blip r:embed="rId3">
            <a:alphaModFix amt="36000"/>
          </a:blip>
          <a:srcRect r="42705"/>
          <a:stretch/>
        </p:blipFill>
        <p:spPr>
          <a:xfrm>
            <a:off x="4724400" y="1879397"/>
            <a:ext cx="4419600" cy="4978603"/>
          </a:xfrm>
          <a:prstGeom prst="snipRoundRect">
            <a:avLst>
              <a:gd name="adj1" fmla="val 50000"/>
              <a:gd name="adj2" fmla="val 0"/>
            </a:avLst>
          </a:prstGeom>
          <a:noFill/>
          <a:effectLst>
            <a:outerShdw blurRad="50800" dist="50800" dir="5400000" algn="ctr" rotWithShape="0">
              <a:srgbClr val="000000">
                <a:alpha val="0"/>
              </a:srgbClr>
            </a:outerShdw>
          </a:effectLst>
        </p:spPr>
      </p:pic>
      <p:sp>
        <p:nvSpPr>
          <p:cNvPr id="119811" name="Title 1">
            <a:extLst>
              <a:ext uri="{FF2B5EF4-FFF2-40B4-BE49-F238E27FC236}">
                <a16:creationId xmlns:a16="http://schemas.microsoft.com/office/drawing/2014/main" id="{6BDCCC80-BFF5-D0D7-978C-D575E9F1EEE5}"/>
              </a:ext>
            </a:extLst>
          </p:cNvPr>
          <p:cNvSpPr>
            <a:spLocks noGrp="1" noChangeArrowheads="1"/>
          </p:cNvSpPr>
          <p:nvPr>
            <p:ph type="title"/>
          </p:nvPr>
        </p:nvSpPr>
        <p:spPr>
          <a:xfrm>
            <a:off x="457200" y="842963"/>
            <a:ext cx="8229600" cy="609600"/>
          </a:xfrm>
        </p:spPr>
        <p:txBody>
          <a:bodyPr>
            <a:normAutofit fontScale="90000"/>
          </a:bodyPr>
          <a:lstStyle/>
          <a:p>
            <a:r>
              <a:rPr lang="en-CA" altLang="en-US" dirty="0">
                <a:latin typeface="Arial" panose="020B0604020202020204" pitchFamily="34" charset="0"/>
                <a:cs typeface="Arial" panose="020B0604020202020204" pitchFamily="34" charset="0"/>
              </a:rPr>
              <a:t>     </a:t>
            </a:r>
            <a:r>
              <a:rPr lang="en-CA" altLang="en-US" sz="4000" dirty="0">
                <a:latin typeface="Arial" panose="020B0604020202020204" pitchFamily="34" charset="0"/>
                <a:cs typeface="Arial" panose="020B0604020202020204" pitchFamily="34" charset="0"/>
              </a:rPr>
              <a:t>Level of Complexity = Level of Effort</a:t>
            </a:r>
          </a:p>
        </p:txBody>
      </p:sp>
      <p:sp>
        <p:nvSpPr>
          <p:cNvPr id="27651" name="Content Placeholder 2">
            <a:extLst>
              <a:ext uri="{FF2B5EF4-FFF2-40B4-BE49-F238E27FC236}">
                <a16:creationId xmlns:a16="http://schemas.microsoft.com/office/drawing/2014/main" id="{F43B4105-B649-51EF-AC06-59D8ADFAC82C}"/>
              </a:ext>
            </a:extLst>
          </p:cNvPr>
          <p:cNvSpPr>
            <a:spLocks noGrp="1" noChangeArrowheads="1"/>
          </p:cNvSpPr>
          <p:nvPr>
            <p:ph idx="1"/>
          </p:nvPr>
        </p:nvSpPr>
        <p:spPr>
          <a:xfrm>
            <a:off x="76200" y="1927225"/>
            <a:ext cx="6248400" cy="4794250"/>
          </a:xfrm>
        </p:spPr>
        <p:txBody>
          <a:bodyPr/>
          <a:lstStyle/>
          <a:p>
            <a:pPr eaLnBrk="1" hangingPunct="1">
              <a:buFont typeface="Wingdings 3" panose="05040102010807070707" pitchFamily="18" charset="2"/>
              <a:buNone/>
            </a:pPr>
            <a:r>
              <a:rPr lang="en-US" altLang="en-US" sz="2400" dirty="0">
                <a:latin typeface="Arial" panose="020B0604020202020204" pitchFamily="34" charset="0"/>
                <a:cs typeface="Arial" panose="020B0604020202020204" pitchFamily="34" charset="0"/>
              </a:rPr>
              <a:t>Can relate to:</a:t>
            </a:r>
          </a:p>
          <a:p>
            <a:pPr eaLnBrk="1" hangingPunct="1"/>
            <a:r>
              <a:rPr lang="en-CA" altLang="en-US" sz="2400" dirty="0">
                <a:latin typeface="Arial" panose="020B0604020202020204" pitchFamily="34" charset="0"/>
                <a:cs typeface="Arial" panose="020B0604020202020204" pitchFamily="34" charset="0"/>
              </a:rPr>
              <a:t>The nature of the problem/opportunity</a:t>
            </a:r>
            <a:endParaRPr lang="en-US" altLang="en-US" sz="2400" dirty="0">
              <a:latin typeface="Arial" panose="020B0604020202020204" pitchFamily="34" charset="0"/>
              <a:cs typeface="Arial" panose="020B0604020202020204" pitchFamily="34" charset="0"/>
            </a:endParaRPr>
          </a:p>
          <a:p>
            <a:pPr eaLnBrk="1" hangingPunct="1"/>
            <a:r>
              <a:rPr lang="en-CA" altLang="en-US" sz="2400" dirty="0">
                <a:latin typeface="Arial" panose="020B0604020202020204" pitchFamily="34" charset="0"/>
                <a:cs typeface="Arial" panose="020B0604020202020204" pitchFamily="34" charset="0"/>
              </a:rPr>
              <a:t>The level of investigation needed to:</a:t>
            </a:r>
          </a:p>
          <a:p>
            <a:pPr lvl="1" eaLnBrk="1" hangingPunct="1">
              <a:buFont typeface="Courier New" panose="02070309020205020404" pitchFamily="49" charset="0"/>
              <a:buChar char="o"/>
            </a:pPr>
            <a:r>
              <a:rPr lang="en-CA" altLang="en-US" dirty="0">
                <a:latin typeface="Arial" panose="020B0604020202020204" pitchFamily="34" charset="0"/>
                <a:cs typeface="Arial" panose="020B0604020202020204" pitchFamily="34" charset="0"/>
              </a:rPr>
              <a:t>assess </a:t>
            </a:r>
            <a:r>
              <a:rPr lang="en-CA" altLang="en-US" dirty="0">
                <a:solidFill>
                  <a:srgbClr val="008000"/>
                </a:solidFill>
                <a:latin typeface="Arial" panose="020B0604020202020204" pitchFamily="34" charset="0"/>
                <a:cs typeface="Arial" panose="020B0604020202020204" pitchFamily="34" charset="0"/>
              </a:rPr>
              <a:t>alternatives</a:t>
            </a:r>
          </a:p>
          <a:p>
            <a:pPr lvl="1" eaLnBrk="1" hangingPunct="1">
              <a:buFont typeface="Courier New" panose="02070309020205020404" pitchFamily="49" charset="0"/>
              <a:buChar char="o"/>
            </a:pPr>
            <a:r>
              <a:rPr lang="en-CA" altLang="en-US" dirty="0">
                <a:latin typeface="Arial" panose="020B0604020202020204" pitchFamily="34" charset="0"/>
                <a:cs typeface="Arial" panose="020B0604020202020204" pitchFamily="34" charset="0"/>
              </a:rPr>
              <a:t>environmental </a:t>
            </a:r>
            <a:r>
              <a:rPr lang="en-CA" altLang="en-US" dirty="0">
                <a:solidFill>
                  <a:srgbClr val="008000"/>
                </a:solidFill>
                <a:latin typeface="Arial" panose="020B0604020202020204" pitchFamily="34" charset="0"/>
                <a:cs typeface="Arial" panose="020B0604020202020204" pitchFamily="34" charset="0"/>
              </a:rPr>
              <a:t>effects</a:t>
            </a:r>
            <a:endParaRPr lang="en-US" altLang="en-US" dirty="0">
              <a:latin typeface="Arial" panose="020B0604020202020204" pitchFamily="34" charset="0"/>
              <a:cs typeface="Arial" panose="020B0604020202020204" pitchFamily="34" charset="0"/>
            </a:endParaRPr>
          </a:p>
          <a:p>
            <a:pPr eaLnBrk="1" hangingPunct="1"/>
            <a:r>
              <a:rPr lang="en-CA" altLang="en-US" sz="2400" dirty="0">
                <a:latin typeface="Arial" panose="020B0604020202020204" pitchFamily="34" charset="0"/>
                <a:cs typeface="Arial" panose="020B0604020202020204" pitchFamily="34" charset="0"/>
              </a:rPr>
              <a:t>Level of interest by persons/agencies</a:t>
            </a:r>
          </a:p>
          <a:p>
            <a:pPr marL="0" indent="0" eaLnBrk="1" hangingPunct="1">
              <a:buNone/>
            </a:pPr>
            <a:endParaRPr lang="en-US" altLang="en-US" sz="2400" dirty="0">
              <a:latin typeface="Arial" panose="020B0604020202020204" pitchFamily="34" charset="0"/>
              <a:cs typeface="Arial" panose="020B0604020202020204" pitchFamily="34" charset="0"/>
            </a:endParaRPr>
          </a:p>
          <a:p>
            <a:pPr marL="0" indent="0">
              <a:buNone/>
            </a:pPr>
            <a:endParaRPr lang="en-CA" altLang="en-US" sz="2800" dirty="0"/>
          </a:p>
        </p:txBody>
      </p:sp>
      <p:sp>
        <p:nvSpPr>
          <p:cNvPr id="119813" name="Slide Number Placeholder 3">
            <a:extLst>
              <a:ext uri="{FF2B5EF4-FFF2-40B4-BE49-F238E27FC236}">
                <a16:creationId xmlns:a16="http://schemas.microsoft.com/office/drawing/2014/main" id="{6366EB1F-E779-03CA-8344-2081F62FBE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390A00-D23D-4393-B542-7DE3ED816E9E}" type="slidenum">
              <a:rPr lang="en-US" altLang="en-US" sz="1400" smtClean="0"/>
              <a:pPr>
                <a:spcBef>
                  <a:spcPct val="0"/>
                </a:spcBef>
                <a:buFontTx/>
                <a:buNone/>
              </a:pPr>
              <a:t>29</a:t>
            </a:fld>
            <a:endParaRPr lang="en-US" altLang="en-US" sz="1400"/>
          </a:p>
        </p:txBody>
      </p:sp>
      <p:grpSp>
        <p:nvGrpSpPr>
          <p:cNvPr id="119814" name="Group 4">
            <a:extLst>
              <a:ext uri="{FF2B5EF4-FFF2-40B4-BE49-F238E27FC236}">
                <a16:creationId xmlns:a16="http://schemas.microsoft.com/office/drawing/2014/main" id="{E1855118-AB1C-3074-2A99-CAB786A7B25E}"/>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7471BF2F-41DE-994F-5848-234AFDB5A2F0}"/>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9044C1E-2CA7-3EBC-81A2-11195F55192E}"/>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51E5CFAD-56A5-0C3B-1E1D-0D8376EEF21E}"/>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CA93AAE1-E222-3B80-8521-10F7D287FDD3}"/>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F478D40B-9DC9-3A7E-D85C-0461E6B768C9}"/>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68C091D-4C6A-7603-71C1-ACAB9401852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FD708D-CA1D-4169-4D0F-6A23B59B80E9}"/>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9822" name="Picture 10" descr="A close up of a sign&#10;&#10;Description automatically generated">
              <a:extLst>
                <a:ext uri="{FF2B5EF4-FFF2-40B4-BE49-F238E27FC236}">
                  <a16:creationId xmlns:a16="http://schemas.microsoft.com/office/drawing/2014/main" id="{A0777692-8B59-B3FB-115A-C32F15991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fade">
                                      <p:cBhvr>
                                        <p:cTn id="10" dur="500"/>
                                        <p:tgtEl>
                                          <p:spTgt spid="27651">
                                            <p:txEl>
                                              <p:pRg st="1" end="1"/>
                                            </p:txEl>
                                          </p:spTgt>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7651">
                                            <p:txEl>
                                              <p:pRg st="2" end="2"/>
                                            </p:txEl>
                                          </p:spTgt>
                                        </p:tgtEl>
                                        <p:attrNameLst>
                                          <p:attrName>style.visibility</p:attrName>
                                        </p:attrNameLst>
                                      </p:cBhvr>
                                      <p:to>
                                        <p:strVal val="visible"/>
                                      </p:to>
                                    </p:set>
                                    <p:animEffect transition="in" filter="fade">
                                      <p:cBhvr>
                                        <p:cTn id="14" dur="500"/>
                                        <p:tgtEl>
                                          <p:spTgt spid="27651">
                                            <p:txEl>
                                              <p:pRg st="2" end="2"/>
                                            </p:txEl>
                                          </p:spTgt>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651">
                                            <p:txEl>
                                              <p:pRg st="3" end="3"/>
                                            </p:txEl>
                                          </p:spTgt>
                                        </p:tgtEl>
                                        <p:attrNameLst>
                                          <p:attrName>style.visibility</p:attrName>
                                        </p:attrNameLst>
                                      </p:cBhvr>
                                      <p:to>
                                        <p:strVal val="visible"/>
                                      </p:to>
                                    </p:set>
                                    <p:animEffect transition="in" filter="fade">
                                      <p:cBhvr>
                                        <p:cTn id="18" dur="500"/>
                                        <p:tgtEl>
                                          <p:spTgt spid="27651">
                                            <p:txEl>
                                              <p:pRg st="3" end="3"/>
                                            </p:txEl>
                                          </p:spTgt>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fade">
                                      <p:cBhvr>
                                        <p:cTn id="22" dur="500"/>
                                        <p:tgtEl>
                                          <p:spTgt spid="27651">
                                            <p:txEl>
                                              <p:pRg st="4" end="4"/>
                                            </p:txEl>
                                          </p:spTgt>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27651">
                                            <p:txEl>
                                              <p:pRg st="5" end="5"/>
                                            </p:txEl>
                                          </p:spTgt>
                                        </p:tgtEl>
                                        <p:attrNameLst>
                                          <p:attrName>style.visibility</p:attrName>
                                        </p:attrNameLst>
                                      </p:cBhvr>
                                      <p:to>
                                        <p:strVal val="visible"/>
                                      </p:to>
                                    </p:set>
                                    <p:animEffect transition="in" filter="fade">
                                      <p:cBhvr>
                                        <p:cTn id="26"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en-US" sz="1050"/>
              <a:t>1</a:t>
            </a:r>
          </a:p>
        </p:txBody>
      </p:sp>
      <p:sp>
        <p:nvSpPr>
          <p:cNvPr id="14" name="Rectangle 2"/>
          <p:cNvSpPr txBox="1">
            <a:spLocks noChangeArrowheads="1"/>
          </p:cNvSpPr>
          <p:nvPr/>
        </p:nvSpPr>
        <p:spPr bwMode="auto">
          <a:xfrm>
            <a:off x="628650" y="959645"/>
            <a:ext cx="8515350" cy="5396708"/>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defRPr/>
            </a:pPr>
            <a:endParaRPr lang="en-CA" sz="2400" b="1" kern="0" dirty="0">
              <a:latin typeface="Arial" panose="020B0604020202020204" pitchFamily="34" charset="0"/>
              <a:ea typeface="Tahoma" panose="020B0604030504040204" pitchFamily="34" charset="0"/>
              <a:cs typeface="Arial" panose="020B0604020202020204" pitchFamily="34" charset="0"/>
            </a:endParaRPr>
          </a:p>
          <a:p>
            <a:pPr algn="l" eaLnBrk="1" hangingPunct="1">
              <a:defRPr/>
            </a:pPr>
            <a:endParaRPr lang="en-CA" sz="2400" b="1" kern="0" dirty="0">
              <a:latin typeface="Arial" panose="020B0604020202020204" pitchFamily="34" charset="0"/>
              <a:ea typeface="Tahoma" panose="020B0604030504040204" pitchFamily="34" charset="0"/>
              <a:cs typeface="Arial" panose="020B0604020202020204" pitchFamily="34" charset="0"/>
            </a:endParaRPr>
          </a:p>
          <a:p>
            <a:pPr algn="l" eaLnBrk="1" hangingPunct="1">
              <a:defRPr/>
            </a:pPr>
            <a:r>
              <a:rPr lang="en-CA" sz="4000" b="1" kern="0" dirty="0">
                <a:solidFill>
                  <a:schemeClr val="tx1"/>
                </a:solidFill>
                <a:latin typeface="Arial" panose="020B0604020202020204" pitchFamily="34" charset="0"/>
                <a:ea typeface="Tahoma" panose="020B0604030504040204" pitchFamily="34" charset="0"/>
                <a:cs typeface="Arial" panose="020B0604020202020204" pitchFamily="34" charset="0"/>
              </a:rPr>
              <a:t>Topics for Today</a:t>
            </a:r>
          </a:p>
          <a:p>
            <a:pPr algn="l" eaLnBrk="1" hangingPunct="1">
              <a:defRPr/>
            </a:pPr>
            <a:endParaRPr lang="en-CA" sz="2400" kern="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l" eaLnBrk="1" hangingPunct="1">
              <a:defRPr/>
            </a:pPr>
            <a:endParaRPr lang="en-CA" sz="2400" kern="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l" eaLnBrk="1" hangingPunct="1">
              <a:defRPr/>
            </a:pPr>
            <a:r>
              <a:rPr lang="en-CA" sz="2400" kern="0" dirty="0">
                <a:solidFill>
                  <a:schemeClr val="tx1"/>
                </a:solidFill>
                <a:latin typeface="Arial" panose="020B0604020202020204" pitchFamily="34" charset="0"/>
                <a:ea typeface="Tahoma" panose="020B0604030504040204" pitchFamily="34" charset="0"/>
                <a:cs typeface="Arial" panose="020B0604020202020204" pitchFamily="34" charset="0"/>
              </a:rPr>
              <a:t>Proper Classification and Reporting of MCEA Projects</a:t>
            </a:r>
          </a:p>
          <a:p>
            <a:pPr algn="l" eaLnBrk="1" hangingPunct="1">
              <a:defRPr/>
            </a:pPr>
            <a:endParaRPr lang="en-CA" sz="2400" kern="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l" eaLnBrk="1" hangingPunct="1">
              <a:defRPr/>
            </a:pPr>
            <a:r>
              <a:rPr lang="en-CA" sz="2400" kern="0" dirty="0">
                <a:solidFill>
                  <a:schemeClr val="tx1"/>
                </a:solidFill>
                <a:latin typeface="Arial" panose="020B0604020202020204" pitchFamily="34" charset="0"/>
                <a:ea typeface="Tahoma" panose="020B0604030504040204" pitchFamily="34" charset="0"/>
                <a:cs typeface="Arial" panose="020B0604020202020204" pitchFamily="34" charset="0"/>
              </a:rPr>
              <a:t>Interpreting and Administering the MCEA</a:t>
            </a:r>
          </a:p>
          <a:p>
            <a:pPr algn="l" eaLnBrk="1" hangingPunct="1">
              <a:defRPr/>
            </a:pPr>
            <a:r>
              <a:rPr lang="en-CA" sz="2400" kern="0" dirty="0">
                <a:solidFill>
                  <a:schemeClr val="tx1"/>
                </a:solidFill>
                <a:latin typeface="Arial" panose="020B0604020202020204" pitchFamily="34" charset="0"/>
                <a:ea typeface="Tahoma" panose="020B0604030504040204" pitchFamily="34" charset="0"/>
                <a:cs typeface="Arial" panose="020B0604020202020204" pitchFamily="34" charset="0"/>
              </a:rPr>
              <a:t> </a:t>
            </a:r>
          </a:p>
          <a:p>
            <a:pPr eaLnBrk="1" hangingPunct="1">
              <a:defRPr/>
            </a:pPr>
            <a:endParaRPr lang="en-CA" sz="2400" b="1" kern="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eaLnBrk="1" hangingPunct="1">
              <a:defRPr/>
            </a:pPr>
            <a:endParaRPr lang="en-CA" sz="2400" b="1" kern="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eaLnBrk="1" hangingPunct="1">
              <a:defRPr/>
            </a:pPr>
            <a:endParaRPr lang="en-US" sz="2100" b="1" kern="0" dirty="0">
              <a:latin typeface="Tahoma" panose="020B0604030504040204" pitchFamily="34" charset="0"/>
              <a:ea typeface="Tahoma" panose="020B0604030504040204" pitchFamily="34" charset="0"/>
              <a:cs typeface="Tahoma" panose="020B0604030504040204" pitchFamily="34" charset="0"/>
            </a:endParaRPr>
          </a:p>
        </p:txBody>
      </p:sp>
      <p:sp>
        <p:nvSpPr>
          <p:cNvPr id="12" name="Right Triangle 11">
            <a:extLst>
              <a:ext uri="{FF2B5EF4-FFF2-40B4-BE49-F238E27FC236}">
                <a16:creationId xmlns:a16="http://schemas.microsoft.com/office/drawing/2014/main" id="{3799711F-16A2-4E93-B5C7-41CEDF429738}"/>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Right Triangle 12">
            <a:extLst>
              <a:ext uri="{FF2B5EF4-FFF2-40B4-BE49-F238E27FC236}">
                <a16:creationId xmlns:a16="http://schemas.microsoft.com/office/drawing/2014/main" id="{1EA6D1C0-F141-48A0-87D7-F5926515A836}"/>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1B1614D5-0EAB-48A1-A58F-5AE4C69DC96B}"/>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2BF6110D-4781-4FDC-BB44-5F97E9D53450}"/>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0B4E0BB9-BAE1-41C3-A0AA-37FBFB216512}"/>
              </a:ext>
            </a:extLst>
          </p:cNvPr>
          <p:cNvCxnSpPr>
            <a:cxnSpLocks/>
            <a:endCxn id="15"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829207D-2BFF-43F6-8324-9E4F7F9F1CD6}"/>
              </a:ext>
            </a:extLst>
          </p:cNvPr>
          <p:cNvCxnSpPr>
            <a:cxnSpLocks/>
            <a:stCxn id="17" idx="3"/>
            <a:endCxn id="15"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6A0682-7092-455B-963C-BD9D086D1514}"/>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4D0649EC-D80B-4798-98E2-7FD4FDF894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02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a:extLst>
              <a:ext uri="{FF2B5EF4-FFF2-40B4-BE49-F238E27FC236}">
                <a16:creationId xmlns:a16="http://schemas.microsoft.com/office/drawing/2014/main" id="{FE7D2EE1-B09E-777B-2791-6A561644B41A}"/>
              </a:ext>
            </a:extLst>
          </p:cNvPr>
          <p:cNvSpPr/>
          <p:nvPr/>
        </p:nvSpPr>
        <p:spPr>
          <a:xfrm>
            <a:off x="1524000" y="2443163"/>
            <a:ext cx="6226175" cy="2019300"/>
          </a:xfrm>
          <a:prstGeom prst="diamond">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1747" name="Content Placeholder 2">
            <a:extLst>
              <a:ext uri="{FF2B5EF4-FFF2-40B4-BE49-F238E27FC236}">
                <a16:creationId xmlns:a16="http://schemas.microsoft.com/office/drawing/2014/main" id="{21F20A52-0707-14E2-134E-C1E96DBCD304}"/>
              </a:ext>
            </a:extLst>
          </p:cNvPr>
          <p:cNvSpPr>
            <a:spLocks noGrp="1" noChangeArrowheads="1"/>
          </p:cNvSpPr>
          <p:nvPr>
            <p:ph idx="1"/>
          </p:nvPr>
        </p:nvSpPr>
        <p:spPr>
          <a:xfrm>
            <a:off x="1777335" y="3200400"/>
            <a:ext cx="5743575" cy="1071562"/>
          </a:xfrm>
        </p:spPr>
        <p:txBody>
          <a:bodyPr>
            <a:normAutofit/>
          </a:bodyPr>
          <a:lstStyle/>
          <a:p>
            <a:pPr marL="0" indent="0" algn="ctr">
              <a:buFontTx/>
              <a:buNone/>
            </a:pPr>
            <a:r>
              <a:rPr lang="en-CA" altLang="en-US" sz="2800" b="1" i="1" dirty="0"/>
              <a:t>1)  More opportunity for public engagement?</a:t>
            </a:r>
            <a:r>
              <a:rPr lang="en-CA" altLang="en-US" sz="2800" b="1" dirty="0"/>
              <a:t>  </a:t>
            </a:r>
            <a:endParaRPr lang="en-CA" altLang="en-US" sz="2800" dirty="0"/>
          </a:p>
        </p:txBody>
      </p:sp>
      <p:sp>
        <p:nvSpPr>
          <p:cNvPr id="123908" name="Slide Number Placeholder 3">
            <a:extLst>
              <a:ext uri="{FF2B5EF4-FFF2-40B4-BE49-F238E27FC236}">
                <a16:creationId xmlns:a16="http://schemas.microsoft.com/office/drawing/2014/main" id="{E240B133-4844-32D9-51A6-D3012567944C}"/>
              </a:ext>
            </a:extLst>
          </p:cNvPr>
          <p:cNvSpPr>
            <a:spLocks noGrp="1"/>
          </p:cNvSpPr>
          <p:nvPr>
            <p:ph type="sldNum" sz="quarter" idx="12"/>
          </p:nvPr>
        </p:nvSpPr>
        <p:spPr>
          <a:xfrm>
            <a:off x="6553200" y="63595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2FB67C-981E-4F14-97C1-8C2722B51AB6}" type="slidenum">
              <a:rPr lang="en-US" altLang="en-US" sz="1400" smtClean="0"/>
              <a:pPr>
                <a:spcBef>
                  <a:spcPct val="0"/>
                </a:spcBef>
                <a:buFontTx/>
                <a:buNone/>
              </a:pPr>
              <a:t>30</a:t>
            </a:fld>
            <a:endParaRPr lang="en-US" altLang="en-US" sz="1400"/>
          </a:p>
        </p:txBody>
      </p:sp>
      <p:grpSp>
        <p:nvGrpSpPr>
          <p:cNvPr id="123909" name="Group 4">
            <a:extLst>
              <a:ext uri="{FF2B5EF4-FFF2-40B4-BE49-F238E27FC236}">
                <a16:creationId xmlns:a16="http://schemas.microsoft.com/office/drawing/2014/main" id="{3925EAAB-9FDE-812C-3459-EF7B4AC90EB3}"/>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33D33D87-7C07-AF05-E95A-D2DF84BFE75D}"/>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12288D0E-2B62-C0FA-D6A9-A5C84A053026}"/>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DDF4615F-3E9D-A466-D2BC-3C4607A70E0F}"/>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AC3822B3-70FF-DE11-53CC-8A45C43482D9}"/>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FF645408-BFF1-3F3C-7A7B-A7B4F97FBD8C}"/>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7FE967-35B6-F6B9-42C9-40D2CB8F8DC8}"/>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E75B09-5DAA-9C4D-687B-6C97B83C6230}"/>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3926" name="Picture 10" descr="A close up of a sign&#10;&#10;Description automatically generated">
              <a:extLst>
                <a:ext uri="{FF2B5EF4-FFF2-40B4-BE49-F238E27FC236}">
                  <a16:creationId xmlns:a16="http://schemas.microsoft.com/office/drawing/2014/main" id="{C4F6AA57-CC77-A4B2-B169-2977D3A33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itle 1">
            <a:extLst>
              <a:ext uri="{FF2B5EF4-FFF2-40B4-BE49-F238E27FC236}">
                <a16:creationId xmlns:a16="http://schemas.microsoft.com/office/drawing/2014/main" id="{D02B23DB-6ED2-1487-4C04-DA356A170D4E}"/>
              </a:ext>
            </a:extLst>
          </p:cNvPr>
          <p:cNvSpPr txBox="1">
            <a:spLocks/>
          </p:cNvSpPr>
          <p:nvPr/>
        </p:nvSpPr>
        <p:spPr bwMode="auto">
          <a:xfrm>
            <a:off x="428625" y="740569"/>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CA" altLang="en-US" kern="0" dirty="0">
                <a:solidFill>
                  <a:schemeClr val="tx1"/>
                </a:solidFill>
                <a:latin typeface="Arial" panose="020B0604020202020204" pitchFamily="34" charset="0"/>
                <a:cs typeface="Arial" panose="020B0604020202020204" pitchFamily="34" charset="0"/>
              </a:rPr>
              <a:t>Level of Complexity</a:t>
            </a:r>
          </a:p>
        </p:txBody>
      </p:sp>
      <p:sp>
        <p:nvSpPr>
          <p:cNvPr id="3" name="TextBox 2">
            <a:extLst>
              <a:ext uri="{FF2B5EF4-FFF2-40B4-BE49-F238E27FC236}">
                <a16:creationId xmlns:a16="http://schemas.microsoft.com/office/drawing/2014/main" id="{FEFA041D-D810-1FC8-2C33-5F054FD29190}"/>
              </a:ext>
            </a:extLst>
          </p:cNvPr>
          <p:cNvSpPr txBox="1"/>
          <p:nvPr/>
        </p:nvSpPr>
        <p:spPr>
          <a:xfrm>
            <a:off x="1352550" y="1628775"/>
            <a:ext cx="6508750" cy="862013"/>
          </a:xfrm>
          <a:prstGeom prst="rect">
            <a:avLst/>
          </a:prstGeom>
          <a:noFill/>
        </p:spPr>
        <p:txBody>
          <a:bodyPr wrap="none">
            <a:spAutoFit/>
          </a:bodyPr>
          <a:lstStyle/>
          <a:p>
            <a:pPr>
              <a:defRPr/>
            </a:pPr>
            <a:r>
              <a:rPr lang="en-CA" sz="3200" dirty="0">
                <a:solidFill>
                  <a:srgbClr val="008000"/>
                </a:solidFill>
                <a:latin typeface="+mn-lt"/>
              </a:rPr>
              <a:t>Would the community benefit from:</a:t>
            </a:r>
            <a:endParaRPr lang="en-US" sz="3200" dirty="0">
              <a:solidFill>
                <a:srgbClr val="008000"/>
              </a:solidFill>
              <a:latin typeface="+mn-lt"/>
            </a:endParaRPr>
          </a:p>
          <a:p>
            <a:pPr>
              <a:defRPr/>
            </a:pPr>
            <a:endParaRPr lang="en-CA" dirty="0"/>
          </a:p>
        </p:txBody>
      </p:sp>
      <p:sp>
        <p:nvSpPr>
          <p:cNvPr id="18" name="TextBox 17">
            <a:extLst>
              <a:ext uri="{FF2B5EF4-FFF2-40B4-BE49-F238E27FC236}">
                <a16:creationId xmlns:a16="http://schemas.microsoft.com/office/drawing/2014/main" id="{BBD929F0-8D16-C90A-2C17-A8C515EECA37}"/>
              </a:ext>
            </a:extLst>
          </p:cNvPr>
          <p:cNvSpPr txBox="1">
            <a:spLocks noChangeArrowheads="1"/>
          </p:cNvSpPr>
          <p:nvPr/>
        </p:nvSpPr>
        <p:spPr bwMode="auto">
          <a:xfrm>
            <a:off x="0" y="4902200"/>
            <a:ext cx="510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dirty="0"/>
              <a:t>Additional consultation can be undertaken (outside an MCEA process) in whatever form is most appropriate for the situation.</a:t>
            </a:r>
            <a:endParaRPr lang="en-CA" altLang="en-US" sz="1400" dirty="0"/>
          </a:p>
        </p:txBody>
      </p:sp>
      <p:cxnSp>
        <p:nvCxnSpPr>
          <p:cNvPr id="16" name="Connector: Elbow 15">
            <a:extLst>
              <a:ext uri="{FF2B5EF4-FFF2-40B4-BE49-F238E27FC236}">
                <a16:creationId xmlns:a16="http://schemas.microsoft.com/office/drawing/2014/main" id="{F36CEF61-6E55-4851-1255-A7E9680B4F0A}"/>
              </a:ext>
            </a:extLst>
          </p:cNvPr>
          <p:cNvCxnSpPr>
            <a:cxnSpLocks/>
            <a:stCxn id="4" idx="1"/>
          </p:cNvCxnSpPr>
          <p:nvPr/>
        </p:nvCxnSpPr>
        <p:spPr>
          <a:xfrm rot="10800000" flipV="1">
            <a:off x="457200" y="3452813"/>
            <a:ext cx="1066800" cy="1385887"/>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0F24F1AC-98C2-F96C-6F48-50C6BAECC1DC}"/>
              </a:ext>
            </a:extLst>
          </p:cNvPr>
          <p:cNvCxnSpPr>
            <a:cxnSpLocks/>
            <a:stCxn id="4" idx="3"/>
          </p:cNvCxnSpPr>
          <p:nvPr/>
        </p:nvCxnSpPr>
        <p:spPr>
          <a:xfrm>
            <a:off x="7750175" y="3452813"/>
            <a:ext cx="1066800" cy="1568450"/>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84279BF-6D75-F334-7EF2-3264F83B3295}"/>
              </a:ext>
            </a:extLst>
          </p:cNvPr>
          <p:cNvSpPr/>
          <p:nvPr/>
        </p:nvSpPr>
        <p:spPr>
          <a:xfrm>
            <a:off x="487363" y="3032125"/>
            <a:ext cx="901700" cy="522288"/>
          </a:xfrm>
          <a:prstGeom prst="rect">
            <a:avLst/>
          </a:prstGeom>
          <a:noFill/>
        </p:spPr>
        <p:txBody>
          <a:bodyPr wrap="none">
            <a:spAutoFit/>
          </a:bodyPr>
          <a:lstStyle/>
          <a:p>
            <a:pPr algn="ctr">
              <a:defRPr/>
            </a:pPr>
            <a:r>
              <a:rPr lang="en-US" sz="2800" dirty="0">
                <a:ln w="0"/>
                <a:effectLst>
                  <a:outerShdw blurRad="38100" dist="19050" dir="2700000" algn="tl" rotWithShape="0">
                    <a:schemeClr val="dk1">
                      <a:alpha val="40000"/>
                    </a:schemeClr>
                  </a:outerShdw>
                </a:effectLst>
              </a:rPr>
              <a:t>YES</a:t>
            </a:r>
          </a:p>
        </p:txBody>
      </p:sp>
      <p:sp>
        <p:nvSpPr>
          <p:cNvPr id="28" name="Rectangle 27">
            <a:extLst>
              <a:ext uri="{FF2B5EF4-FFF2-40B4-BE49-F238E27FC236}">
                <a16:creationId xmlns:a16="http://schemas.microsoft.com/office/drawing/2014/main" id="{1828F53A-93AE-7407-12C5-85E355B543CF}"/>
              </a:ext>
            </a:extLst>
          </p:cNvPr>
          <p:cNvSpPr/>
          <p:nvPr/>
        </p:nvSpPr>
        <p:spPr>
          <a:xfrm>
            <a:off x="7935913" y="3032125"/>
            <a:ext cx="722312" cy="522288"/>
          </a:xfrm>
          <a:prstGeom prst="rect">
            <a:avLst/>
          </a:prstGeom>
          <a:noFill/>
        </p:spPr>
        <p:txBody>
          <a:bodyPr wrap="none">
            <a:spAutoFit/>
          </a:bodyPr>
          <a:lstStyle/>
          <a:p>
            <a:pPr algn="ctr">
              <a:defRPr/>
            </a:pPr>
            <a:r>
              <a:rPr lang="en-US" sz="2800" dirty="0">
                <a:ln w="0"/>
                <a:effectLst>
                  <a:outerShdw blurRad="38100" dist="19050" dir="2700000" algn="tl" rotWithShape="0">
                    <a:schemeClr val="dk1">
                      <a:alpha val="40000"/>
                    </a:schemeClr>
                  </a:outerShdw>
                </a:effectLst>
              </a:rPr>
              <a:t>NO</a:t>
            </a:r>
          </a:p>
        </p:txBody>
      </p:sp>
      <p:cxnSp>
        <p:nvCxnSpPr>
          <p:cNvPr id="29" name="Connector: Elbow 28">
            <a:extLst>
              <a:ext uri="{FF2B5EF4-FFF2-40B4-BE49-F238E27FC236}">
                <a16:creationId xmlns:a16="http://schemas.microsoft.com/office/drawing/2014/main" id="{93F2B4F6-6E86-B032-9C0A-737EB1A1DDE6}"/>
              </a:ext>
            </a:extLst>
          </p:cNvPr>
          <p:cNvCxnSpPr>
            <a:cxnSpLocks/>
            <a:endCxn id="4" idx="0"/>
          </p:cNvCxnSpPr>
          <p:nvPr/>
        </p:nvCxnSpPr>
        <p:spPr>
          <a:xfrm rot="5400000">
            <a:off x="4468813" y="2274888"/>
            <a:ext cx="336550" cy="0"/>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56C44BD-223B-D487-C076-5FF5B6024BF6}"/>
              </a:ext>
            </a:extLst>
          </p:cNvPr>
          <p:cNvSpPr txBox="1">
            <a:spLocks noChangeArrowheads="1"/>
          </p:cNvSpPr>
          <p:nvPr/>
        </p:nvSpPr>
        <p:spPr bwMode="auto">
          <a:xfrm>
            <a:off x="7391400" y="4997450"/>
            <a:ext cx="1912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a:t>No additional consultation </a:t>
            </a:r>
            <a:endParaRPr lang="en-CA"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500"/>
                                  </p:stCondLst>
                                  <p:childTnLst>
                                    <p:set>
                                      <p:cBhvr>
                                        <p:cTn id="16" dur="1" fill="hold">
                                          <p:stCondLst>
                                            <p:cond delay="0"/>
                                          </p:stCondLst>
                                        </p:cTn>
                                        <p:tgtEl>
                                          <p:spTgt spid="31747">
                                            <p:txEl>
                                              <p:pRg st="0" end="0"/>
                                            </p:txEl>
                                          </p:spTgt>
                                        </p:tgtEl>
                                        <p:attrNameLst>
                                          <p:attrName>style.visibility</p:attrName>
                                        </p:attrNameLst>
                                      </p:cBhvr>
                                      <p:to>
                                        <p:strVal val="visible"/>
                                      </p:to>
                                    </p:set>
                                    <p:animEffect transition="in" filter="fade">
                                      <p:cBhvr>
                                        <p:cTn id="17" dur="500"/>
                                        <p:tgtEl>
                                          <p:spTgt spid="31747">
                                            <p:txEl>
                                              <p:pRg st="0" end="0"/>
                                            </p:txEl>
                                          </p:spTgt>
                                        </p:tgtEl>
                                      </p:cBhvr>
                                    </p:animEffect>
                                  </p:childTnLst>
                                </p:cTn>
                              </p:par>
                            </p:childTnLst>
                          </p:cTn>
                        </p:par>
                        <p:par>
                          <p:cTn id="18" fill="hold" nodeType="afterGroup">
                            <p:stCondLst>
                              <p:cond delay="1500"/>
                            </p:stCondLst>
                            <p:childTnLst>
                              <p:par>
                                <p:cTn id="19" presetID="10" presetClass="entr" presetSubtype="0" fill="hold" nodeType="afterEffect">
                                  <p:stCondLst>
                                    <p:cond delay="10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10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nodeType="afterGroup">
                            <p:stCondLst>
                              <p:cond delay="3000"/>
                            </p:stCondLst>
                            <p:childTnLst>
                              <p:par>
                                <p:cTn id="29" presetID="10" presetClass="entr" presetSubtype="0" fill="hold" nodeType="after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10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10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747" grpId="0" build="p"/>
      <p:bldP spid="3" grpId="0"/>
      <p:bldP spid="18" grpId="0"/>
      <p:bldP spid="24" grpId="0"/>
      <p:bldP spid="28"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a:extLst>
              <a:ext uri="{FF2B5EF4-FFF2-40B4-BE49-F238E27FC236}">
                <a16:creationId xmlns:a16="http://schemas.microsoft.com/office/drawing/2014/main" id="{2B550EEE-D49B-EA1E-6D73-00A06C3C7767}"/>
              </a:ext>
            </a:extLst>
          </p:cNvPr>
          <p:cNvSpPr/>
          <p:nvPr/>
        </p:nvSpPr>
        <p:spPr>
          <a:xfrm>
            <a:off x="1524000" y="2443163"/>
            <a:ext cx="6226175" cy="2019300"/>
          </a:xfrm>
          <a:prstGeom prst="diamond">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1747" name="Content Placeholder 2">
            <a:extLst>
              <a:ext uri="{FF2B5EF4-FFF2-40B4-BE49-F238E27FC236}">
                <a16:creationId xmlns:a16="http://schemas.microsoft.com/office/drawing/2014/main" id="{8AD121DA-7EFC-9391-3B87-EFBBB7366007}"/>
              </a:ext>
            </a:extLst>
          </p:cNvPr>
          <p:cNvSpPr>
            <a:spLocks noGrp="1" noChangeArrowheads="1"/>
          </p:cNvSpPr>
          <p:nvPr>
            <p:ph idx="1"/>
          </p:nvPr>
        </p:nvSpPr>
        <p:spPr>
          <a:xfrm>
            <a:off x="3180557" y="2987522"/>
            <a:ext cx="3108325" cy="1071563"/>
          </a:xfrm>
        </p:spPr>
        <p:txBody>
          <a:bodyPr>
            <a:normAutofit fontScale="92500" lnSpcReduction="10000"/>
          </a:bodyPr>
          <a:lstStyle/>
          <a:p>
            <a:pPr marL="0" indent="0" algn="ctr">
              <a:buFontTx/>
              <a:buNone/>
            </a:pPr>
            <a:r>
              <a:rPr lang="en-CA" altLang="en-US" sz="2800" b="1" i="1" dirty="0"/>
              <a:t>2) A very detailed consideration of alternatives?</a:t>
            </a:r>
            <a:endParaRPr lang="en-CA" altLang="en-US" sz="2800" dirty="0"/>
          </a:p>
        </p:txBody>
      </p:sp>
      <p:sp>
        <p:nvSpPr>
          <p:cNvPr id="125956" name="Slide Number Placeholder 3">
            <a:extLst>
              <a:ext uri="{FF2B5EF4-FFF2-40B4-BE49-F238E27FC236}">
                <a16:creationId xmlns:a16="http://schemas.microsoft.com/office/drawing/2014/main" id="{17777B7F-B4A4-59E5-93B4-183EE52371FD}"/>
              </a:ext>
            </a:extLst>
          </p:cNvPr>
          <p:cNvSpPr>
            <a:spLocks noGrp="1"/>
          </p:cNvSpPr>
          <p:nvPr>
            <p:ph type="sldNum" sz="quarter" idx="12"/>
          </p:nvPr>
        </p:nvSpPr>
        <p:spPr>
          <a:xfrm>
            <a:off x="6553200"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C1DCFE-19F5-4F2D-B0F1-EDF636D1B892}" type="slidenum">
              <a:rPr lang="en-US" altLang="en-US" sz="1400" smtClean="0"/>
              <a:pPr>
                <a:spcBef>
                  <a:spcPct val="0"/>
                </a:spcBef>
                <a:buFontTx/>
                <a:buNone/>
              </a:pPr>
              <a:t>31</a:t>
            </a:fld>
            <a:endParaRPr lang="en-US" altLang="en-US" sz="1400"/>
          </a:p>
        </p:txBody>
      </p:sp>
      <p:grpSp>
        <p:nvGrpSpPr>
          <p:cNvPr id="125957" name="Group 4">
            <a:extLst>
              <a:ext uri="{FF2B5EF4-FFF2-40B4-BE49-F238E27FC236}">
                <a16:creationId xmlns:a16="http://schemas.microsoft.com/office/drawing/2014/main" id="{68434128-34BE-DBCE-2AFA-4297B0C5AD8F}"/>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4C24C7B-199D-BA7F-0076-6EB72A09EF81}"/>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E6C4CA28-B072-3C84-EEBA-671C4477E86B}"/>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7137B808-E04C-428B-0F27-52F7D8E1770A}"/>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D54D24E5-4D94-5841-921B-051421698C6B}"/>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009D0D92-20FA-021F-B694-C7455875188A}"/>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707C23-C331-4969-049A-26DF04470A8D}"/>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8A96DCC-85F0-5923-F552-D85D4B0D616F}"/>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5974" name="Picture 10" descr="A close up of a sign&#10;&#10;Description automatically generated">
              <a:extLst>
                <a:ext uri="{FF2B5EF4-FFF2-40B4-BE49-F238E27FC236}">
                  <a16:creationId xmlns:a16="http://schemas.microsoft.com/office/drawing/2014/main" id="{FE3061F7-C568-4405-EB9D-59CEFB319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itle 1">
            <a:extLst>
              <a:ext uri="{FF2B5EF4-FFF2-40B4-BE49-F238E27FC236}">
                <a16:creationId xmlns:a16="http://schemas.microsoft.com/office/drawing/2014/main" id="{ECEB0D4F-484F-70DF-8C90-737B1B866F5D}"/>
              </a:ext>
            </a:extLst>
          </p:cNvPr>
          <p:cNvSpPr txBox="1">
            <a:spLocks/>
          </p:cNvSpPr>
          <p:nvPr/>
        </p:nvSpPr>
        <p:spPr bwMode="auto">
          <a:xfrm>
            <a:off x="457200" y="842963"/>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CA" altLang="en-US" kern="0" dirty="0">
                <a:solidFill>
                  <a:schemeClr val="tx1"/>
                </a:solidFill>
                <a:latin typeface="Arial" panose="020B0604020202020204" pitchFamily="34" charset="0"/>
                <a:cs typeface="Arial" panose="020B0604020202020204" pitchFamily="34" charset="0"/>
              </a:rPr>
              <a:t>Level of Complexity</a:t>
            </a:r>
          </a:p>
        </p:txBody>
      </p:sp>
      <p:sp>
        <p:nvSpPr>
          <p:cNvPr id="3" name="TextBox 2">
            <a:extLst>
              <a:ext uri="{FF2B5EF4-FFF2-40B4-BE49-F238E27FC236}">
                <a16:creationId xmlns:a16="http://schemas.microsoft.com/office/drawing/2014/main" id="{054F86C3-9EDB-9AF0-595D-1292CDD69D93}"/>
              </a:ext>
            </a:extLst>
          </p:cNvPr>
          <p:cNvSpPr txBox="1"/>
          <p:nvPr/>
        </p:nvSpPr>
        <p:spPr>
          <a:xfrm>
            <a:off x="1352550" y="1628775"/>
            <a:ext cx="6508750" cy="862013"/>
          </a:xfrm>
          <a:prstGeom prst="rect">
            <a:avLst/>
          </a:prstGeom>
          <a:noFill/>
        </p:spPr>
        <p:txBody>
          <a:bodyPr wrap="none">
            <a:spAutoFit/>
          </a:bodyPr>
          <a:lstStyle/>
          <a:p>
            <a:pPr>
              <a:defRPr/>
            </a:pPr>
            <a:r>
              <a:rPr lang="en-CA" sz="3200" dirty="0">
                <a:solidFill>
                  <a:srgbClr val="008000"/>
                </a:solidFill>
                <a:latin typeface="+mn-lt"/>
              </a:rPr>
              <a:t>Would the community benefit from:</a:t>
            </a:r>
            <a:endParaRPr lang="en-US" sz="3200" dirty="0">
              <a:solidFill>
                <a:srgbClr val="008000"/>
              </a:solidFill>
              <a:latin typeface="+mn-lt"/>
            </a:endParaRPr>
          </a:p>
          <a:p>
            <a:pPr>
              <a:defRPr/>
            </a:pPr>
            <a:endParaRPr lang="en-CA" dirty="0"/>
          </a:p>
        </p:txBody>
      </p:sp>
      <p:sp>
        <p:nvSpPr>
          <p:cNvPr id="18" name="TextBox 17">
            <a:extLst>
              <a:ext uri="{FF2B5EF4-FFF2-40B4-BE49-F238E27FC236}">
                <a16:creationId xmlns:a16="http://schemas.microsoft.com/office/drawing/2014/main" id="{A82813C4-E50A-1963-0C44-9E5A34046546}"/>
              </a:ext>
            </a:extLst>
          </p:cNvPr>
          <p:cNvSpPr txBox="1">
            <a:spLocks noChangeArrowheads="1"/>
          </p:cNvSpPr>
          <p:nvPr/>
        </p:nvSpPr>
        <p:spPr bwMode="auto">
          <a:xfrm>
            <a:off x="206477" y="4939226"/>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dirty="0"/>
              <a:t>Additional consideration and evaluation of alternatives can be done.</a:t>
            </a:r>
            <a:endParaRPr lang="en-CA" altLang="en-US" sz="1400" dirty="0"/>
          </a:p>
        </p:txBody>
      </p:sp>
      <p:cxnSp>
        <p:nvCxnSpPr>
          <p:cNvPr id="16" name="Connector: Elbow 15">
            <a:extLst>
              <a:ext uri="{FF2B5EF4-FFF2-40B4-BE49-F238E27FC236}">
                <a16:creationId xmlns:a16="http://schemas.microsoft.com/office/drawing/2014/main" id="{11BBEDDB-C0E6-F14A-BB27-2099711FAE96}"/>
              </a:ext>
            </a:extLst>
          </p:cNvPr>
          <p:cNvCxnSpPr>
            <a:cxnSpLocks/>
            <a:stCxn id="4" idx="1"/>
          </p:cNvCxnSpPr>
          <p:nvPr/>
        </p:nvCxnSpPr>
        <p:spPr>
          <a:xfrm rot="10800000" flipV="1">
            <a:off x="457200" y="3452813"/>
            <a:ext cx="1066800" cy="1385887"/>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E5BBD44-921C-2293-BED2-46C1289A71A8}"/>
              </a:ext>
            </a:extLst>
          </p:cNvPr>
          <p:cNvCxnSpPr>
            <a:cxnSpLocks/>
            <a:stCxn id="4" idx="3"/>
          </p:cNvCxnSpPr>
          <p:nvPr/>
        </p:nvCxnSpPr>
        <p:spPr>
          <a:xfrm>
            <a:off x="7750175" y="3452813"/>
            <a:ext cx="1066800" cy="1568450"/>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F4B1079-EED8-9038-AA6C-6A26F94FABB4}"/>
              </a:ext>
            </a:extLst>
          </p:cNvPr>
          <p:cNvSpPr/>
          <p:nvPr/>
        </p:nvSpPr>
        <p:spPr>
          <a:xfrm>
            <a:off x="487363" y="3032125"/>
            <a:ext cx="901700" cy="522288"/>
          </a:xfrm>
          <a:prstGeom prst="rect">
            <a:avLst/>
          </a:prstGeom>
          <a:noFill/>
        </p:spPr>
        <p:txBody>
          <a:bodyPr wrap="none">
            <a:spAutoFit/>
          </a:bodyPr>
          <a:lstStyle/>
          <a:p>
            <a:pPr algn="ctr">
              <a:defRPr/>
            </a:pPr>
            <a:r>
              <a:rPr lang="en-US" sz="2800" dirty="0">
                <a:ln w="0"/>
                <a:effectLst>
                  <a:outerShdw blurRad="38100" dist="19050" dir="2700000" algn="tl" rotWithShape="0">
                    <a:schemeClr val="dk1">
                      <a:alpha val="40000"/>
                    </a:schemeClr>
                  </a:outerShdw>
                </a:effectLst>
              </a:rPr>
              <a:t>YES</a:t>
            </a:r>
          </a:p>
        </p:txBody>
      </p:sp>
      <p:sp>
        <p:nvSpPr>
          <p:cNvPr id="28" name="Rectangle 27">
            <a:extLst>
              <a:ext uri="{FF2B5EF4-FFF2-40B4-BE49-F238E27FC236}">
                <a16:creationId xmlns:a16="http://schemas.microsoft.com/office/drawing/2014/main" id="{CF166EAE-9C23-6E5B-E8F7-C6ECEF8C9612}"/>
              </a:ext>
            </a:extLst>
          </p:cNvPr>
          <p:cNvSpPr/>
          <p:nvPr/>
        </p:nvSpPr>
        <p:spPr>
          <a:xfrm>
            <a:off x="7935913" y="3032125"/>
            <a:ext cx="722312" cy="522288"/>
          </a:xfrm>
          <a:prstGeom prst="rect">
            <a:avLst/>
          </a:prstGeom>
          <a:noFill/>
        </p:spPr>
        <p:txBody>
          <a:bodyPr wrap="none">
            <a:spAutoFit/>
          </a:bodyPr>
          <a:lstStyle/>
          <a:p>
            <a:pPr algn="ctr">
              <a:defRPr/>
            </a:pPr>
            <a:r>
              <a:rPr lang="en-US" sz="2800" dirty="0">
                <a:ln w="0"/>
                <a:effectLst>
                  <a:outerShdw blurRad="38100" dist="19050" dir="2700000" algn="tl" rotWithShape="0">
                    <a:schemeClr val="dk1">
                      <a:alpha val="40000"/>
                    </a:schemeClr>
                  </a:outerShdw>
                </a:effectLst>
              </a:rPr>
              <a:t>NO</a:t>
            </a:r>
          </a:p>
        </p:txBody>
      </p:sp>
      <p:cxnSp>
        <p:nvCxnSpPr>
          <p:cNvPr id="29" name="Connector: Elbow 28">
            <a:extLst>
              <a:ext uri="{FF2B5EF4-FFF2-40B4-BE49-F238E27FC236}">
                <a16:creationId xmlns:a16="http://schemas.microsoft.com/office/drawing/2014/main" id="{7F4A525F-DA06-D34C-309E-61133136E2B9}"/>
              </a:ext>
            </a:extLst>
          </p:cNvPr>
          <p:cNvCxnSpPr>
            <a:cxnSpLocks/>
            <a:endCxn id="4" idx="0"/>
          </p:cNvCxnSpPr>
          <p:nvPr/>
        </p:nvCxnSpPr>
        <p:spPr>
          <a:xfrm rot="5400000">
            <a:off x="4468813" y="2274888"/>
            <a:ext cx="336550" cy="0"/>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4FB41A1-34F5-514A-C64E-16FF2719F33A}"/>
              </a:ext>
            </a:extLst>
          </p:cNvPr>
          <p:cNvSpPr txBox="1">
            <a:spLocks noChangeArrowheads="1"/>
          </p:cNvSpPr>
          <p:nvPr/>
        </p:nvSpPr>
        <p:spPr bwMode="auto">
          <a:xfrm>
            <a:off x="7162800" y="4939226"/>
            <a:ext cx="19129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dirty="0"/>
              <a:t>not required in other steps of the process</a:t>
            </a:r>
            <a:endParaRPr lang="en-CA"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500"/>
                                  </p:stCondLst>
                                  <p:childTnLst>
                                    <p:set>
                                      <p:cBhvr>
                                        <p:cTn id="16" dur="1" fill="hold">
                                          <p:stCondLst>
                                            <p:cond delay="0"/>
                                          </p:stCondLst>
                                        </p:cTn>
                                        <p:tgtEl>
                                          <p:spTgt spid="31747">
                                            <p:txEl>
                                              <p:pRg st="0" end="0"/>
                                            </p:txEl>
                                          </p:spTgt>
                                        </p:tgtEl>
                                        <p:attrNameLst>
                                          <p:attrName>style.visibility</p:attrName>
                                        </p:attrNameLst>
                                      </p:cBhvr>
                                      <p:to>
                                        <p:strVal val="visible"/>
                                      </p:to>
                                    </p:set>
                                    <p:animEffect transition="in" filter="fade">
                                      <p:cBhvr>
                                        <p:cTn id="17" dur="500"/>
                                        <p:tgtEl>
                                          <p:spTgt spid="31747">
                                            <p:txEl>
                                              <p:pRg st="0" end="0"/>
                                            </p:txEl>
                                          </p:spTgt>
                                        </p:tgtEl>
                                      </p:cBhvr>
                                    </p:animEffect>
                                  </p:childTnLst>
                                </p:cTn>
                              </p:par>
                            </p:childTnLst>
                          </p:cTn>
                        </p:par>
                        <p:par>
                          <p:cTn id="18" fill="hold" nodeType="afterGroup">
                            <p:stCondLst>
                              <p:cond delay="1500"/>
                            </p:stCondLst>
                            <p:childTnLst>
                              <p:par>
                                <p:cTn id="19" presetID="10" presetClass="entr" presetSubtype="0" fill="hold" nodeType="afterEffect">
                                  <p:stCondLst>
                                    <p:cond delay="10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10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nodeType="afterGroup">
                            <p:stCondLst>
                              <p:cond delay="3000"/>
                            </p:stCondLst>
                            <p:childTnLst>
                              <p:par>
                                <p:cTn id="29" presetID="10" presetClass="entr" presetSubtype="0" fill="hold" nodeType="after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10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10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747" grpId="0" build="p"/>
      <p:bldP spid="3" grpId="0"/>
      <p:bldP spid="18" grpId="0"/>
      <p:bldP spid="24" grpId="0"/>
      <p:bldP spid="28" grpId="0"/>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a:extLst>
              <a:ext uri="{FF2B5EF4-FFF2-40B4-BE49-F238E27FC236}">
                <a16:creationId xmlns:a16="http://schemas.microsoft.com/office/drawing/2014/main" id="{4313D21E-26E8-446A-5680-B427A982AF41}"/>
              </a:ext>
            </a:extLst>
          </p:cNvPr>
          <p:cNvSpPr/>
          <p:nvPr/>
        </p:nvSpPr>
        <p:spPr>
          <a:xfrm>
            <a:off x="1524000" y="2443163"/>
            <a:ext cx="6226175" cy="2019300"/>
          </a:xfrm>
          <a:prstGeom prst="diamond">
            <a:avLst/>
          </a:prstGeom>
          <a:solidFill>
            <a:srgbClr val="FCD4F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1747" name="Content Placeholder 2">
            <a:extLst>
              <a:ext uri="{FF2B5EF4-FFF2-40B4-BE49-F238E27FC236}">
                <a16:creationId xmlns:a16="http://schemas.microsoft.com/office/drawing/2014/main" id="{468A0FA4-EF16-5F5E-8BF7-6A33322F6264}"/>
              </a:ext>
            </a:extLst>
          </p:cNvPr>
          <p:cNvSpPr>
            <a:spLocks noGrp="1" noChangeArrowheads="1"/>
          </p:cNvSpPr>
          <p:nvPr>
            <p:ph idx="1"/>
          </p:nvPr>
        </p:nvSpPr>
        <p:spPr>
          <a:xfrm>
            <a:off x="2755900" y="3090351"/>
            <a:ext cx="3987800" cy="1273687"/>
          </a:xfrm>
        </p:spPr>
        <p:txBody>
          <a:bodyPr>
            <a:normAutofit/>
          </a:bodyPr>
          <a:lstStyle/>
          <a:p>
            <a:pPr marL="0" indent="0" algn="ctr">
              <a:buFontTx/>
              <a:buNone/>
            </a:pPr>
            <a:r>
              <a:rPr lang="en-CA" altLang="en-US" sz="2000" b="1" i="1" dirty="0"/>
              <a:t>3) Thorough documentation of the preferred solution and associated mitigating measures?</a:t>
            </a:r>
            <a:endParaRPr lang="en-CA" altLang="en-US" sz="2000" dirty="0"/>
          </a:p>
        </p:txBody>
      </p:sp>
      <p:sp>
        <p:nvSpPr>
          <p:cNvPr id="128004" name="Slide Number Placeholder 3">
            <a:extLst>
              <a:ext uri="{FF2B5EF4-FFF2-40B4-BE49-F238E27FC236}">
                <a16:creationId xmlns:a16="http://schemas.microsoft.com/office/drawing/2014/main" id="{AA615ABA-E440-59B1-EDE7-CF62D3EA6A0B}"/>
              </a:ext>
            </a:extLst>
          </p:cNvPr>
          <p:cNvSpPr>
            <a:spLocks noGrp="1"/>
          </p:cNvSpPr>
          <p:nvPr>
            <p:ph type="sldNum" sz="quarter" idx="12"/>
          </p:nvPr>
        </p:nvSpPr>
        <p:spPr>
          <a:xfrm>
            <a:off x="6553200" y="6553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278725-D758-44B4-9DBC-D5E8B7AF717C}" type="slidenum">
              <a:rPr lang="en-US" altLang="en-US" sz="1400" smtClean="0"/>
              <a:pPr>
                <a:spcBef>
                  <a:spcPct val="0"/>
                </a:spcBef>
                <a:buFontTx/>
                <a:buNone/>
              </a:pPr>
              <a:t>32</a:t>
            </a:fld>
            <a:endParaRPr lang="en-US" altLang="en-US" sz="1400"/>
          </a:p>
        </p:txBody>
      </p:sp>
      <p:grpSp>
        <p:nvGrpSpPr>
          <p:cNvPr id="128005" name="Group 4">
            <a:extLst>
              <a:ext uri="{FF2B5EF4-FFF2-40B4-BE49-F238E27FC236}">
                <a16:creationId xmlns:a16="http://schemas.microsoft.com/office/drawing/2014/main" id="{86F21755-287D-02E6-1940-017C1A189956}"/>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5A76F119-52CB-448B-F6B3-50071C0C312E}"/>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D56FCC5-2A36-35EC-1D18-DF7726F930B6}"/>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E9C36765-66C4-C006-05E5-824D1860DFC4}"/>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B2037789-CF5A-C5DC-C171-4C58BD845B3F}"/>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B45B4D32-1803-7E87-5EEB-734190B1BF46}"/>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ABBAB3-0332-E2B9-2969-8E31104A1B00}"/>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C6D61A-E990-8ED8-192D-C1535203A5AA}"/>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8022" name="Picture 10" descr="A close up of a sign&#10;&#10;Description automatically generated">
              <a:extLst>
                <a:ext uri="{FF2B5EF4-FFF2-40B4-BE49-F238E27FC236}">
                  <a16:creationId xmlns:a16="http://schemas.microsoft.com/office/drawing/2014/main" id="{BEF7E82D-AA91-5782-4FEF-BE2C34F8B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itle 1">
            <a:extLst>
              <a:ext uri="{FF2B5EF4-FFF2-40B4-BE49-F238E27FC236}">
                <a16:creationId xmlns:a16="http://schemas.microsoft.com/office/drawing/2014/main" id="{DBAB7B38-871B-B7D4-BF2E-3B0A48F8B5D7}"/>
              </a:ext>
            </a:extLst>
          </p:cNvPr>
          <p:cNvSpPr txBox="1">
            <a:spLocks/>
          </p:cNvSpPr>
          <p:nvPr/>
        </p:nvSpPr>
        <p:spPr bwMode="auto">
          <a:xfrm>
            <a:off x="457200" y="842963"/>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CA" altLang="en-US" kern="0" dirty="0">
                <a:solidFill>
                  <a:schemeClr val="tx1"/>
                </a:solidFill>
                <a:latin typeface="Arial" panose="020B0604020202020204" pitchFamily="34" charset="0"/>
                <a:cs typeface="Arial" panose="020B0604020202020204" pitchFamily="34" charset="0"/>
              </a:rPr>
              <a:t>Level of Complexity</a:t>
            </a:r>
          </a:p>
        </p:txBody>
      </p:sp>
      <p:sp>
        <p:nvSpPr>
          <p:cNvPr id="3" name="TextBox 2">
            <a:extLst>
              <a:ext uri="{FF2B5EF4-FFF2-40B4-BE49-F238E27FC236}">
                <a16:creationId xmlns:a16="http://schemas.microsoft.com/office/drawing/2014/main" id="{DCBE35A6-5A20-F82A-B677-3825734A3C78}"/>
              </a:ext>
            </a:extLst>
          </p:cNvPr>
          <p:cNvSpPr txBox="1"/>
          <p:nvPr/>
        </p:nvSpPr>
        <p:spPr>
          <a:xfrm>
            <a:off x="1352550" y="1628775"/>
            <a:ext cx="6508750" cy="862013"/>
          </a:xfrm>
          <a:prstGeom prst="rect">
            <a:avLst/>
          </a:prstGeom>
          <a:noFill/>
        </p:spPr>
        <p:txBody>
          <a:bodyPr wrap="none">
            <a:spAutoFit/>
          </a:bodyPr>
          <a:lstStyle/>
          <a:p>
            <a:pPr>
              <a:defRPr/>
            </a:pPr>
            <a:r>
              <a:rPr lang="en-CA" sz="3200" dirty="0">
                <a:solidFill>
                  <a:srgbClr val="008000"/>
                </a:solidFill>
                <a:latin typeface="+mn-lt"/>
              </a:rPr>
              <a:t>Would the community benefit from:</a:t>
            </a:r>
            <a:endParaRPr lang="en-US" sz="3200" dirty="0">
              <a:solidFill>
                <a:srgbClr val="008000"/>
              </a:solidFill>
              <a:latin typeface="+mn-lt"/>
            </a:endParaRPr>
          </a:p>
          <a:p>
            <a:pPr>
              <a:defRPr/>
            </a:pPr>
            <a:endParaRPr lang="en-CA" dirty="0"/>
          </a:p>
        </p:txBody>
      </p:sp>
      <p:sp>
        <p:nvSpPr>
          <p:cNvPr id="18" name="TextBox 17">
            <a:extLst>
              <a:ext uri="{FF2B5EF4-FFF2-40B4-BE49-F238E27FC236}">
                <a16:creationId xmlns:a16="http://schemas.microsoft.com/office/drawing/2014/main" id="{72E18B88-2C08-6A96-9D86-01575BE60215}"/>
              </a:ext>
            </a:extLst>
          </p:cNvPr>
          <p:cNvSpPr txBox="1">
            <a:spLocks noChangeArrowheads="1"/>
          </p:cNvSpPr>
          <p:nvPr/>
        </p:nvSpPr>
        <p:spPr bwMode="auto">
          <a:xfrm>
            <a:off x="0" y="4902200"/>
            <a:ext cx="3733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dirty="0"/>
              <a:t>A report, memo, presentation, or other form of documentation (</a:t>
            </a:r>
            <a:endParaRPr lang="en-CA" altLang="en-US" sz="1400" dirty="0"/>
          </a:p>
        </p:txBody>
      </p:sp>
      <p:cxnSp>
        <p:nvCxnSpPr>
          <p:cNvPr id="16" name="Connector: Elbow 15">
            <a:extLst>
              <a:ext uri="{FF2B5EF4-FFF2-40B4-BE49-F238E27FC236}">
                <a16:creationId xmlns:a16="http://schemas.microsoft.com/office/drawing/2014/main" id="{8FAAE1BF-15FF-AFA9-F0DE-1DCF5237A53B}"/>
              </a:ext>
            </a:extLst>
          </p:cNvPr>
          <p:cNvCxnSpPr>
            <a:cxnSpLocks/>
            <a:stCxn id="4" idx="1"/>
          </p:cNvCxnSpPr>
          <p:nvPr/>
        </p:nvCxnSpPr>
        <p:spPr>
          <a:xfrm rot="10800000" flipV="1">
            <a:off x="457200" y="3452813"/>
            <a:ext cx="1066800" cy="1385887"/>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BDCACF66-4127-94E2-ECBF-C9E7F56C35A1}"/>
              </a:ext>
            </a:extLst>
          </p:cNvPr>
          <p:cNvCxnSpPr>
            <a:cxnSpLocks/>
            <a:stCxn id="4" idx="3"/>
          </p:cNvCxnSpPr>
          <p:nvPr/>
        </p:nvCxnSpPr>
        <p:spPr>
          <a:xfrm>
            <a:off x="7750175" y="3452813"/>
            <a:ext cx="1066800" cy="1568450"/>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B3DD903-0EA8-020D-3ACE-0F680A7A2FAC}"/>
              </a:ext>
            </a:extLst>
          </p:cNvPr>
          <p:cNvSpPr/>
          <p:nvPr/>
        </p:nvSpPr>
        <p:spPr>
          <a:xfrm>
            <a:off x="487363" y="3032125"/>
            <a:ext cx="901700" cy="522288"/>
          </a:xfrm>
          <a:prstGeom prst="rect">
            <a:avLst/>
          </a:prstGeom>
          <a:noFill/>
        </p:spPr>
        <p:txBody>
          <a:bodyPr wrap="none">
            <a:spAutoFit/>
          </a:bodyPr>
          <a:lstStyle/>
          <a:p>
            <a:pPr algn="ctr">
              <a:defRPr/>
            </a:pPr>
            <a:r>
              <a:rPr lang="en-US" sz="2800" dirty="0">
                <a:ln w="0"/>
                <a:effectLst>
                  <a:outerShdw blurRad="38100" dist="19050" dir="2700000" algn="tl" rotWithShape="0">
                    <a:schemeClr val="dk1">
                      <a:alpha val="40000"/>
                    </a:schemeClr>
                  </a:outerShdw>
                </a:effectLst>
              </a:rPr>
              <a:t>YES</a:t>
            </a:r>
          </a:p>
        </p:txBody>
      </p:sp>
      <p:sp>
        <p:nvSpPr>
          <p:cNvPr id="28" name="Rectangle 27">
            <a:extLst>
              <a:ext uri="{FF2B5EF4-FFF2-40B4-BE49-F238E27FC236}">
                <a16:creationId xmlns:a16="http://schemas.microsoft.com/office/drawing/2014/main" id="{C7084A9A-0517-7F18-F438-A138C19C5476}"/>
              </a:ext>
            </a:extLst>
          </p:cNvPr>
          <p:cNvSpPr/>
          <p:nvPr/>
        </p:nvSpPr>
        <p:spPr>
          <a:xfrm>
            <a:off x="7935913" y="3032125"/>
            <a:ext cx="722312" cy="522288"/>
          </a:xfrm>
          <a:prstGeom prst="rect">
            <a:avLst/>
          </a:prstGeom>
          <a:noFill/>
        </p:spPr>
        <p:txBody>
          <a:bodyPr wrap="none">
            <a:spAutoFit/>
          </a:bodyPr>
          <a:lstStyle/>
          <a:p>
            <a:pPr algn="ctr">
              <a:defRPr/>
            </a:pPr>
            <a:r>
              <a:rPr lang="en-US" sz="2800" dirty="0">
                <a:ln w="0"/>
                <a:effectLst>
                  <a:outerShdw blurRad="38100" dist="19050" dir="2700000" algn="tl" rotWithShape="0">
                    <a:schemeClr val="dk1">
                      <a:alpha val="40000"/>
                    </a:schemeClr>
                  </a:outerShdw>
                </a:effectLst>
              </a:rPr>
              <a:t>NO</a:t>
            </a:r>
          </a:p>
        </p:txBody>
      </p:sp>
      <p:cxnSp>
        <p:nvCxnSpPr>
          <p:cNvPr id="29" name="Connector: Elbow 28">
            <a:extLst>
              <a:ext uri="{FF2B5EF4-FFF2-40B4-BE49-F238E27FC236}">
                <a16:creationId xmlns:a16="http://schemas.microsoft.com/office/drawing/2014/main" id="{40D0ADAA-4E34-1C84-7C79-EED128B60ACC}"/>
              </a:ext>
            </a:extLst>
          </p:cNvPr>
          <p:cNvCxnSpPr>
            <a:cxnSpLocks/>
            <a:endCxn id="4" idx="0"/>
          </p:cNvCxnSpPr>
          <p:nvPr/>
        </p:nvCxnSpPr>
        <p:spPr>
          <a:xfrm rot="5400000">
            <a:off x="4468813" y="2274888"/>
            <a:ext cx="336550" cy="0"/>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701728C-C091-052F-26A4-C742A26C9CCA}"/>
              </a:ext>
            </a:extLst>
          </p:cNvPr>
          <p:cNvSpPr txBox="1">
            <a:spLocks noChangeArrowheads="1"/>
          </p:cNvSpPr>
          <p:nvPr/>
        </p:nvSpPr>
        <p:spPr bwMode="auto">
          <a:xfrm>
            <a:off x="7391400" y="4997450"/>
            <a:ext cx="19129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a:t>not required in other steps of the process</a:t>
            </a:r>
            <a:endParaRPr lang="en-CA"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500"/>
                                  </p:stCondLst>
                                  <p:childTnLst>
                                    <p:set>
                                      <p:cBhvr>
                                        <p:cTn id="16" dur="1" fill="hold">
                                          <p:stCondLst>
                                            <p:cond delay="0"/>
                                          </p:stCondLst>
                                        </p:cTn>
                                        <p:tgtEl>
                                          <p:spTgt spid="31747">
                                            <p:txEl>
                                              <p:pRg st="0" end="0"/>
                                            </p:txEl>
                                          </p:spTgt>
                                        </p:tgtEl>
                                        <p:attrNameLst>
                                          <p:attrName>style.visibility</p:attrName>
                                        </p:attrNameLst>
                                      </p:cBhvr>
                                      <p:to>
                                        <p:strVal val="visible"/>
                                      </p:to>
                                    </p:set>
                                    <p:animEffect transition="in" filter="fade">
                                      <p:cBhvr>
                                        <p:cTn id="17" dur="500"/>
                                        <p:tgtEl>
                                          <p:spTgt spid="31747">
                                            <p:txEl>
                                              <p:pRg st="0" end="0"/>
                                            </p:txEl>
                                          </p:spTgt>
                                        </p:tgtEl>
                                      </p:cBhvr>
                                    </p:animEffect>
                                  </p:childTnLst>
                                </p:cTn>
                              </p:par>
                            </p:childTnLst>
                          </p:cTn>
                        </p:par>
                        <p:par>
                          <p:cTn id="18" fill="hold" nodeType="afterGroup">
                            <p:stCondLst>
                              <p:cond delay="1500"/>
                            </p:stCondLst>
                            <p:childTnLst>
                              <p:par>
                                <p:cTn id="19" presetID="10" presetClass="entr" presetSubtype="0" fill="hold" nodeType="afterEffect">
                                  <p:stCondLst>
                                    <p:cond delay="10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10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nodeType="afterGroup">
                            <p:stCondLst>
                              <p:cond delay="3000"/>
                            </p:stCondLst>
                            <p:childTnLst>
                              <p:par>
                                <p:cTn id="29" presetID="10" presetClass="entr" presetSubtype="0" fill="hold" nodeType="afterEffect">
                                  <p:stCondLst>
                                    <p:cond delay="1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10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10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747" grpId="0" build="p"/>
      <p:bldP spid="3" grpId="0"/>
      <p:bldP spid="18" grpId="0"/>
      <p:bldP spid="24" grpId="0"/>
      <p:bldP spid="28"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1485900" y="798761"/>
            <a:ext cx="6172200" cy="571500"/>
          </a:xfrm>
        </p:spPr>
        <p:txBody>
          <a:bodyPr>
            <a:noAutofit/>
          </a:bodyPr>
          <a:lstStyle/>
          <a:p>
            <a:pPr algn="ctr"/>
            <a:r>
              <a:rPr lang="en-CA" altLang="en-US" sz="3600" b="1" dirty="0">
                <a:latin typeface="Arial" panose="020B0604020202020204" pitchFamily="34" charset="0"/>
                <a:cs typeface="Arial" panose="020B0604020202020204" pitchFamily="34" charset="0"/>
              </a:rPr>
              <a:t>MCEA </a:t>
            </a:r>
            <a:r>
              <a:rPr lang="en-US" altLang="en-US" sz="3600" b="1" dirty="0">
                <a:latin typeface="Arial" panose="020B0604020202020204" pitchFamily="34" charset="0"/>
                <a:cs typeface="Arial" panose="020B0604020202020204" pitchFamily="34" charset="0"/>
              </a:rPr>
              <a:t>Schedule </a:t>
            </a:r>
            <a:r>
              <a:rPr lang="en-US" altLang="en-US" sz="36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CA"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387" name="Content Placeholder 2"/>
          <p:cNvSpPr>
            <a:spLocks noGrp="1" noChangeArrowheads="1"/>
          </p:cNvSpPr>
          <p:nvPr>
            <p:ph idx="1"/>
          </p:nvPr>
        </p:nvSpPr>
        <p:spPr>
          <a:xfrm>
            <a:off x="271682" y="1645025"/>
            <a:ext cx="8789660" cy="5212975"/>
          </a:xfrm>
        </p:spPr>
        <p:txBody>
          <a:bodyPr>
            <a:noAutofit/>
          </a:bodyPr>
          <a:lstStyle/>
          <a:p>
            <a:pPr marL="0" indent="0">
              <a:buNone/>
            </a:pPr>
            <a:r>
              <a:rPr lang="en-US" altLang="en-US" b="1" dirty="0">
                <a:latin typeface="Arial" panose="020B0604020202020204" pitchFamily="34" charset="0"/>
                <a:cs typeface="Arial" panose="020B0604020202020204" pitchFamily="34" charset="0"/>
              </a:rPr>
              <a:t>Example Projects - Notice</a:t>
            </a:r>
          </a:p>
          <a:p>
            <a:pPr marL="0" indent="0">
              <a:buNone/>
            </a:pPr>
            <a:endParaRPr lang="en-US" altLang="en-US" dirty="0">
              <a:latin typeface="Arial" panose="020B0604020202020204" pitchFamily="34" charset="0"/>
              <a:cs typeface="Arial" panose="020B0604020202020204" pitchFamily="34" charset="0"/>
            </a:endParaRPr>
          </a:p>
          <a:p>
            <a:r>
              <a:rPr lang="en-CA" altLang="en-US" dirty="0">
                <a:latin typeface="Arial" panose="020B0604020202020204" pitchFamily="34" charset="0"/>
                <a:cs typeface="Arial" panose="020B0604020202020204" pitchFamily="34" charset="0"/>
              </a:rPr>
              <a:t>Resurface Street</a:t>
            </a:r>
          </a:p>
          <a:p>
            <a:r>
              <a:rPr lang="en-CA" altLang="en-US" dirty="0">
                <a:latin typeface="Arial" panose="020B0604020202020204" pitchFamily="34" charset="0"/>
                <a:cs typeface="Arial" panose="020B0604020202020204" pitchFamily="34" charset="0"/>
              </a:rPr>
              <a:t>New Culvert</a:t>
            </a:r>
          </a:p>
          <a:p>
            <a:r>
              <a:rPr lang="en-CA" altLang="en-US" dirty="0">
                <a:latin typeface="Arial" panose="020B0604020202020204" pitchFamily="34" charset="0"/>
                <a:cs typeface="Arial" panose="020B0604020202020204" pitchFamily="34" charset="0"/>
              </a:rPr>
              <a:t>New Fence				</a:t>
            </a:r>
          </a:p>
          <a:p>
            <a:r>
              <a:rPr lang="en-CA" altLang="en-US" dirty="0">
                <a:latin typeface="Arial" panose="020B0604020202020204" pitchFamily="34" charset="0"/>
                <a:cs typeface="Arial" panose="020B0604020202020204" pitchFamily="34" charset="0"/>
              </a:rPr>
              <a:t>New Retaining Wall					</a:t>
            </a:r>
          </a:p>
          <a:p>
            <a:r>
              <a:rPr lang="en-CA" altLang="en-US" dirty="0">
                <a:latin typeface="Arial" panose="020B0604020202020204" pitchFamily="34" charset="0"/>
                <a:cs typeface="Arial" panose="020B0604020202020204" pitchFamily="34" charset="0"/>
              </a:rPr>
              <a:t>Retire Infrastructure		</a:t>
            </a:r>
          </a:p>
          <a:p>
            <a:r>
              <a:rPr lang="en-CA" altLang="en-US" dirty="0">
                <a:latin typeface="Arial" panose="020B0604020202020204" pitchFamily="34" charset="0"/>
                <a:cs typeface="Arial" panose="020B0604020202020204" pitchFamily="34" charset="0"/>
              </a:rPr>
              <a:t>LID Features		</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33</a:t>
            </a:fld>
            <a:endParaRPr lang="en-US" altLang="en-US" sz="1050"/>
          </a:p>
        </p:txBody>
      </p:sp>
      <p:grpSp>
        <p:nvGrpSpPr>
          <p:cNvPr id="13" name="Group 12">
            <a:extLst>
              <a:ext uri="{FF2B5EF4-FFF2-40B4-BE49-F238E27FC236}">
                <a16:creationId xmlns:a16="http://schemas.microsoft.com/office/drawing/2014/main" id="{E7554EF7-7831-44A8-A865-23E872B819FF}"/>
              </a:ext>
            </a:extLst>
          </p:cNvPr>
          <p:cNvGrpSpPr/>
          <p:nvPr/>
        </p:nvGrpSpPr>
        <p:grpSpPr>
          <a:xfrm>
            <a:off x="-25400" y="-15875"/>
            <a:ext cx="9169400" cy="1408113"/>
            <a:chOff x="-25400" y="-15875"/>
            <a:chExt cx="9169400" cy="1408113"/>
          </a:xfrm>
        </p:grpSpPr>
        <p:sp>
          <p:nvSpPr>
            <p:cNvPr id="14" name="Right Triangle 13">
              <a:extLst>
                <a:ext uri="{FF2B5EF4-FFF2-40B4-BE49-F238E27FC236}">
                  <a16:creationId xmlns:a16="http://schemas.microsoft.com/office/drawing/2014/main" id="{071BD715-F819-4DB4-A1A6-BA2D7989A653}"/>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00ECD6FA-719F-41C7-AF65-C0187E5C1792}"/>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4E8BC8B5-9E0E-4DB0-857F-8D7C001DD737}"/>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D8DF7969-E3B0-4D05-9394-FBC3BFAB8AAF}"/>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CE162527-5DEA-4098-BCEC-03DD8FCE9F29}"/>
                </a:ext>
              </a:extLst>
            </p:cNvPr>
            <p:cNvCxnSpPr>
              <a:cxnSpLocks/>
              <a:endCxn id="16"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9CDD6A-6512-4535-A0F1-BEEE18191005}"/>
                </a:ext>
              </a:extLst>
            </p:cNvPr>
            <p:cNvCxnSpPr>
              <a:cxnSpLocks/>
              <a:stCxn id="17" idx="3"/>
              <a:endCxn id="16"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7929A5-3CB7-4934-8A5D-6AC4B3060362}"/>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B7E06B37-B393-4D80-A4AB-EB1D3BD8DC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Content Placeholder 2">
            <a:extLst>
              <a:ext uri="{FF2B5EF4-FFF2-40B4-BE49-F238E27FC236}">
                <a16:creationId xmlns:a16="http://schemas.microsoft.com/office/drawing/2014/main" id="{D16717FF-7654-4FDC-A26E-EE6A3F5F49CD}"/>
              </a:ext>
            </a:extLst>
          </p:cNvPr>
          <p:cNvSpPr txBox="1">
            <a:spLocks noChangeArrowheads="1"/>
          </p:cNvSpPr>
          <p:nvPr/>
        </p:nvSpPr>
        <p:spPr>
          <a:xfrm>
            <a:off x="4963531" y="2170762"/>
            <a:ext cx="4169938" cy="45507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a:p>
            <a:r>
              <a:rPr lang="en-CA" altLang="en-US" dirty="0">
                <a:latin typeface="Arial" panose="020B0604020202020204" pitchFamily="34" charset="0"/>
                <a:cs typeface="Arial" panose="020B0604020202020204" pitchFamily="34" charset="0"/>
              </a:rPr>
              <a:t>Noise Barriers</a:t>
            </a:r>
          </a:p>
          <a:p>
            <a:r>
              <a:rPr lang="en-CA" altLang="en-US" dirty="0">
                <a:latin typeface="Arial" panose="020B0604020202020204" pitchFamily="34" charset="0"/>
                <a:cs typeface="Arial" panose="020B0604020202020204" pitchFamily="34" charset="0"/>
              </a:rPr>
              <a:t>Utilities</a:t>
            </a:r>
          </a:p>
          <a:p>
            <a:r>
              <a:rPr lang="en-CA" altLang="en-US" dirty="0">
                <a:latin typeface="Arial" panose="020B0604020202020204" pitchFamily="34" charset="0"/>
                <a:cs typeface="Arial" panose="020B0604020202020204" pitchFamily="34" charset="0"/>
              </a:rPr>
              <a:t>Traffic Control</a:t>
            </a:r>
          </a:p>
          <a:p>
            <a:r>
              <a:rPr lang="en-CA" altLang="en-US" dirty="0">
                <a:latin typeface="Arial" panose="020B0604020202020204" pitchFamily="34" charset="0"/>
                <a:cs typeface="Arial" panose="020B0604020202020204" pitchFamily="34" charset="0"/>
              </a:rPr>
              <a:t>Safety Projects</a:t>
            </a:r>
          </a:p>
          <a:p>
            <a:r>
              <a:rPr lang="en-CA" altLang="en-US" dirty="0">
                <a:latin typeface="Arial" panose="020B0604020202020204" pitchFamily="34" charset="0"/>
                <a:cs typeface="Arial" panose="020B0604020202020204" pitchFamily="34" charset="0"/>
              </a:rPr>
              <a:t>Extend Services</a:t>
            </a:r>
          </a:p>
          <a:p>
            <a:r>
              <a:rPr lang="en-CA" altLang="en-US" dirty="0">
                <a:latin typeface="Arial" panose="020B0604020202020204" pitchFamily="34" charset="0"/>
                <a:cs typeface="Arial" panose="020B0604020202020204" pitchFamily="34" charset="0"/>
              </a:rPr>
              <a:t>Sidewalks/Paths</a:t>
            </a:r>
          </a:p>
          <a:p>
            <a:endParaRPr lang="en-CA"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739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noChangeArrowheads="1"/>
          </p:cNvSpPr>
          <p:nvPr>
            <p:ph idx="1"/>
          </p:nvPr>
        </p:nvSpPr>
        <p:spPr>
          <a:xfrm>
            <a:off x="324465" y="1574278"/>
            <a:ext cx="8362336" cy="5297175"/>
          </a:xfrm>
        </p:spPr>
        <p:txBody>
          <a:bodyPr>
            <a:normAutofit fontScale="70000" lnSpcReduction="20000"/>
          </a:bodyPr>
          <a:lstStyle/>
          <a:p>
            <a:pPr marL="0" indent="0">
              <a:buNone/>
            </a:pPr>
            <a:r>
              <a:rPr lang="en-US" sz="2900" dirty="0">
                <a:latin typeface="Arial" panose="020B0604020202020204" pitchFamily="34" charset="0"/>
                <a:cs typeface="Arial" panose="020B0604020202020204" pitchFamily="34" charset="0"/>
              </a:rPr>
              <a:t>RE - </a:t>
            </a:r>
            <a:r>
              <a:rPr lang="en-US" sz="2900" b="1" dirty="0">
                <a:latin typeface="Arial" panose="020B0604020202020204" pitchFamily="34" charset="0"/>
                <a:cs typeface="Arial" panose="020B0604020202020204" pitchFamily="34" charset="0"/>
              </a:rPr>
              <a:t>2023 Capital Construction – Install Fence along McNeely Ave.</a:t>
            </a:r>
            <a:endParaRPr lang="en-US" sz="2900" dirty="0">
              <a:latin typeface="Arial" panose="020B0604020202020204" pitchFamily="34" charset="0"/>
              <a:cs typeface="Arial" panose="020B0604020202020204" pitchFamily="34" charset="0"/>
            </a:endParaRPr>
          </a:p>
          <a:p>
            <a:pPr marL="0" indent="0">
              <a:buNone/>
            </a:pPr>
            <a:endParaRPr lang="en-US" sz="2900" dirty="0">
              <a:latin typeface="Arial" panose="020B0604020202020204" pitchFamily="34" charset="0"/>
              <a:cs typeface="Arial" panose="020B0604020202020204" pitchFamily="34" charset="0"/>
            </a:endParaRPr>
          </a:p>
          <a:p>
            <a:pPr marL="0" indent="0">
              <a:buNone/>
            </a:pPr>
            <a:r>
              <a:rPr lang="en-US" sz="2900" dirty="0">
                <a:latin typeface="Arial" panose="020B0604020202020204" pitchFamily="34" charset="0"/>
                <a:cs typeface="Arial" panose="020B0604020202020204" pitchFamily="34" charset="0"/>
              </a:rPr>
              <a:t>Dear _______</a:t>
            </a:r>
          </a:p>
          <a:p>
            <a:pPr marL="0" indent="0">
              <a:buNone/>
            </a:pPr>
            <a:r>
              <a:rPr lang="en-US" sz="2900" dirty="0">
                <a:latin typeface="Arial" panose="020B0604020202020204" pitchFamily="34" charset="0"/>
                <a:cs typeface="Arial" panose="020B0604020202020204" pitchFamily="34" charset="0"/>
              </a:rPr>
              <a:t>The Town of South Falls is planning to install a new fence along the east side of McNeely Ave from Lake Ave. to Patterson Cres. during the 2023 construction season.  Work is scheduled to begin on June 3</a:t>
            </a:r>
            <a:r>
              <a:rPr lang="en-US" sz="2900" baseline="30000" dirty="0">
                <a:latin typeface="Arial" panose="020B0604020202020204" pitchFamily="34" charset="0"/>
                <a:cs typeface="Arial" panose="020B0604020202020204" pitchFamily="34" charset="0"/>
              </a:rPr>
              <a:t>rd</a:t>
            </a:r>
            <a:r>
              <a:rPr lang="en-US" sz="2900" dirty="0">
                <a:latin typeface="Arial" panose="020B0604020202020204" pitchFamily="34" charset="0"/>
                <a:cs typeface="Arial" panose="020B0604020202020204" pitchFamily="34" charset="0"/>
              </a:rPr>
              <a:t>, 2023 and be completed by July 31</a:t>
            </a:r>
            <a:r>
              <a:rPr lang="en-US" sz="2900" baseline="30000" dirty="0">
                <a:latin typeface="Arial" panose="020B0604020202020204" pitchFamily="34" charset="0"/>
                <a:cs typeface="Arial" panose="020B0604020202020204" pitchFamily="34" charset="0"/>
              </a:rPr>
              <a:t>st</a:t>
            </a:r>
            <a:r>
              <a:rPr lang="en-US" sz="2900" dirty="0">
                <a:latin typeface="Arial" panose="020B0604020202020204" pitchFamily="34" charset="0"/>
                <a:cs typeface="Arial" panose="020B0604020202020204" pitchFamily="34" charset="0"/>
              </a:rPr>
              <a:t>, 2023.  The new fence will be a wooden privacy fence and will be installed on the municipal side of your rear property line.  This fence will be the Town’s fence and maintenance will be the municipality’s responsibility.  The contractor should not need to access or disturb your property during construction.</a:t>
            </a:r>
          </a:p>
          <a:p>
            <a:pPr marL="0" indent="0">
              <a:buNone/>
            </a:pPr>
            <a:r>
              <a:rPr lang="en-US" sz="2900" dirty="0">
                <a:latin typeface="Arial" panose="020B0604020202020204" pitchFamily="34" charset="0"/>
                <a:cs typeface="Arial" panose="020B0604020202020204" pitchFamily="34" charset="0"/>
              </a:rPr>
              <a:t>We have attempted to notify all tenants of the planned construction.   If you have tenants in the affected area please advised them of the planned construction. </a:t>
            </a:r>
          </a:p>
          <a:p>
            <a:pPr marL="0" indent="0">
              <a:buNone/>
            </a:pPr>
            <a:r>
              <a:rPr lang="en-US" sz="2900" dirty="0">
                <a:latin typeface="Arial" panose="020B0604020202020204" pitchFamily="34" charset="0"/>
                <a:cs typeface="Arial" panose="020B0604020202020204" pitchFamily="34" charset="0"/>
              </a:rPr>
              <a:t>Please direct any questions regarding this project to:</a:t>
            </a:r>
          </a:p>
          <a:p>
            <a:pPr marL="0" indent="0">
              <a:spcBef>
                <a:spcPts val="0"/>
              </a:spcBef>
              <a:buNone/>
            </a:pPr>
            <a:r>
              <a:rPr lang="en-US" sz="2900" dirty="0">
                <a:latin typeface="Arial" panose="020B0604020202020204" pitchFamily="34" charset="0"/>
                <a:cs typeface="Arial" panose="020B0604020202020204" pitchFamily="34" charset="0"/>
              </a:rPr>
              <a:t>				John Smith</a:t>
            </a:r>
          </a:p>
          <a:p>
            <a:pPr marL="0" indent="0">
              <a:spcBef>
                <a:spcPts val="0"/>
              </a:spcBef>
              <a:buNone/>
            </a:pPr>
            <a:r>
              <a:rPr lang="en-US" sz="2900" dirty="0">
                <a:latin typeface="Arial" panose="020B0604020202020204" pitchFamily="34" charset="0"/>
                <a:cs typeface="Arial" panose="020B0604020202020204" pitchFamily="34" charset="0"/>
              </a:rPr>
              <a:t>				519-222-3300</a:t>
            </a:r>
          </a:p>
          <a:p>
            <a:pPr marL="0" indent="0">
              <a:spcBef>
                <a:spcPts val="0"/>
              </a:spcBef>
              <a:buNone/>
            </a:pPr>
            <a:r>
              <a:rPr lang="en-US" sz="2900" dirty="0">
                <a:latin typeface="Arial" panose="020B0604020202020204" pitchFamily="34" charset="0"/>
                <a:cs typeface="Arial" panose="020B0604020202020204" pitchFamily="34" charset="0"/>
              </a:rPr>
              <a:t>				jsmith@southfalls.ca </a:t>
            </a:r>
          </a:p>
          <a:p>
            <a:pPr marL="0" indent="0">
              <a:buNone/>
            </a:pPr>
            <a:r>
              <a:rPr lang="en-US" sz="2900" dirty="0">
                <a:latin typeface="Arial" panose="020B0604020202020204" pitchFamily="34" charset="0"/>
                <a:cs typeface="Arial" panose="020B0604020202020204" pitchFamily="34" charset="0"/>
              </a:rPr>
              <a:t>Yours truly</a:t>
            </a:r>
          </a:p>
          <a:p>
            <a:pPr marL="0" indent="0">
              <a:buNone/>
            </a:pPr>
            <a:endParaRPr lang="en-US" sz="2900" dirty="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34</a:t>
            </a:fld>
            <a:endParaRPr lang="en-US" altLang="en-US" sz="1050"/>
          </a:p>
        </p:txBody>
      </p:sp>
      <p:grpSp>
        <p:nvGrpSpPr>
          <p:cNvPr id="13" name="Group 12">
            <a:extLst>
              <a:ext uri="{FF2B5EF4-FFF2-40B4-BE49-F238E27FC236}">
                <a16:creationId xmlns:a16="http://schemas.microsoft.com/office/drawing/2014/main" id="{3095D255-F43F-416D-9154-17771DB70000}"/>
              </a:ext>
            </a:extLst>
          </p:cNvPr>
          <p:cNvGrpSpPr/>
          <p:nvPr/>
        </p:nvGrpSpPr>
        <p:grpSpPr>
          <a:xfrm>
            <a:off x="-25400" y="-15875"/>
            <a:ext cx="9169400" cy="1408113"/>
            <a:chOff x="-25400" y="-15875"/>
            <a:chExt cx="9169400" cy="1408113"/>
          </a:xfrm>
        </p:grpSpPr>
        <p:sp>
          <p:nvSpPr>
            <p:cNvPr id="14" name="Right Triangle 13">
              <a:extLst>
                <a:ext uri="{FF2B5EF4-FFF2-40B4-BE49-F238E27FC236}">
                  <a16:creationId xmlns:a16="http://schemas.microsoft.com/office/drawing/2014/main" id="{D028A4EE-B8FB-499D-A488-4B4ECC663583}"/>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1A83E6D9-A27F-40BC-8F25-0E33EE82E2B7}"/>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C99548B4-B366-4C66-AECA-3894E0881D5B}"/>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FC45511C-35A7-40E5-BFB2-55D848BD9D3C}"/>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E2A85739-47BE-4311-A19C-5B218CA2E7AE}"/>
                </a:ext>
              </a:extLst>
            </p:cNvPr>
            <p:cNvCxnSpPr>
              <a:cxnSpLocks/>
              <a:endCxn id="16"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E8E771-36AA-4640-A60F-2F16093CF090}"/>
                </a:ext>
              </a:extLst>
            </p:cNvPr>
            <p:cNvCxnSpPr>
              <a:cxnSpLocks/>
              <a:stCxn id="17" idx="3"/>
              <a:endCxn id="16"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442E22-F647-4382-8189-E3DF3F481225}"/>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87CCFFD6-D40C-4FF2-955E-86A807C03D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itle 1">
            <a:extLst>
              <a:ext uri="{FF2B5EF4-FFF2-40B4-BE49-F238E27FC236}">
                <a16:creationId xmlns:a16="http://schemas.microsoft.com/office/drawing/2014/main" id="{8FC75A46-743B-4780-BE26-857728987AD4}"/>
              </a:ext>
            </a:extLst>
          </p:cNvPr>
          <p:cNvSpPr txBox="1">
            <a:spLocks noChangeArrowheads="1"/>
          </p:cNvSpPr>
          <p:nvPr/>
        </p:nvSpPr>
        <p:spPr>
          <a:xfrm>
            <a:off x="959422" y="855622"/>
            <a:ext cx="6172200"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u="sng" dirty="0"/>
              <a:t>Sample Letter to Adjacent Property Owners – Notice of Project to Public</a:t>
            </a:r>
            <a:endParaRPr lang="en-US" sz="2800" dirty="0"/>
          </a:p>
          <a:p>
            <a:pPr algn="ctr"/>
            <a:endParaRPr lang="en-CA"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id="{4C3C63E9-D378-40B6-B659-91E79DF08280}"/>
              </a:ext>
            </a:extLst>
          </p:cNvPr>
          <p:cNvSpPr txBox="1">
            <a:spLocks noChangeArrowheads="1"/>
          </p:cNvSpPr>
          <p:nvPr/>
        </p:nvSpPr>
        <p:spPr>
          <a:xfrm>
            <a:off x="4827014" y="2030138"/>
            <a:ext cx="4609217" cy="5250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endParaRPr lang="en-CA" alt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CA" altLang="en-US" dirty="0"/>
          </a:p>
        </p:txBody>
      </p:sp>
    </p:spTree>
    <p:extLst>
      <p:ext uri="{BB962C8B-B14F-4D97-AF65-F5344CB8AC3E}">
        <p14:creationId xmlns:p14="http://schemas.microsoft.com/office/powerpoint/2010/main" val="3558786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1485900" y="798761"/>
            <a:ext cx="6172200" cy="571500"/>
          </a:xfrm>
        </p:spPr>
        <p:txBody>
          <a:bodyPr>
            <a:noAutofit/>
          </a:bodyPr>
          <a:lstStyle/>
          <a:p>
            <a:pPr algn="ctr"/>
            <a:r>
              <a:rPr lang="en-CA" altLang="en-US" sz="3600" b="1" dirty="0">
                <a:latin typeface="Arial" panose="020B0604020202020204" pitchFamily="34" charset="0"/>
                <a:cs typeface="Arial" panose="020B0604020202020204" pitchFamily="34" charset="0"/>
              </a:rPr>
              <a:t>MCEA </a:t>
            </a:r>
            <a:r>
              <a:rPr lang="en-US" altLang="en-US" sz="3600" b="1" dirty="0">
                <a:latin typeface="Arial" panose="020B0604020202020204" pitchFamily="34" charset="0"/>
                <a:cs typeface="Arial" panose="020B0604020202020204" pitchFamily="34" charset="0"/>
              </a:rPr>
              <a:t>Schedule </a:t>
            </a:r>
            <a:r>
              <a:rPr lang="en-US" altLang="en-US" sz="36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CA"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387" name="Content Placeholder 2"/>
          <p:cNvSpPr>
            <a:spLocks noGrp="1" noChangeArrowheads="1"/>
          </p:cNvSpPr>
          <p:nvPr>
            <p:ph idx="1"/>
          </p:nvPr>
        </p:nvSpPr>
        <p:spPr>
          <a:xfrm>
            <a:off x="46791" y="1623527"/>
            <a:ext cx="8957250" cy="5222305"/>
          </a:xfrm>
        </p:spPr>
        <p:txBody>
          <a:bodyPr>
            <a:noAutofit/>
          </a:bodyPr>
          <a:lstStyle/>
          <a:p>
            <a:pPr marL="0" indent="0">
              <a:buNone/>
            </a:pPr>
            <a:r>
              <a:rPr lang="en-US" altLang="en-US" b="1" dirty="0">
                <a:latin typeface="Arial" panose="020B0604020202020204" pitchFamily="34" charset="0"/>
                <a:cs typeface="Arial" panose="020B0604020202020204" pitchFamily="34" charset="0"/>
              </a:rPr>
              <a:t>Example Projects - Input</a:t>
            </a:r>
            <a:endParaRPr lang="en-US" altLang="en-US" dirty="0">
              <a:latin typeface="Arial" panose="020B0604020202020204" pitchFamily="34" charset="0"/>
              <a:cs typeface="Arial" panose="020B0604020202020204" pitchFamily="34" charset="0"/>
            </a:endParaRPr>
          </a:p>
          <a:p>
            <a:r>
              <a:rPr lang="en-CA" altLang="en-US" dirty="0">
                <a:latin typeface="Arial" panose="020B0604020202020204" pitchFamily="34" charset="0"/>
                <a:cs typeface="Arial" panose="020B0604020202020204" pitchFamily="34" charset="0"/>
              </a:rPr>
              <a:t>Streetscaping – cycle lanes				</a:t>
            </a:r>
          </a:p>
          <a:p>
            <a:r>
              <a:rPr lang="en-CA" altLang="en-US" dirty="0">
                <a:latin typeface="Arial" panose="020B0604020202020204" pitchFamily="34" charset="0"/>
                <a:cs typeface="Arial" panose="020B0604020202020204" pitchFamily="34" charset="0"/>
              </a:rPr>
              <a:t>Traffic Calming</a:t>
            </a:r>
          </a:p>
          <a:p>
            <a:r>
              <a:rPr lang="en-CA" altLang="en-US" dirty="0">
                <a:latin typeface="Arial" panose="020B0604020202020204" pitchFamily="34" charset="0"/>
                <a:cs typeface="Arial" panose="020B0604020202020204" pitchFamily="34" charset="0"/>
              </a:rPr>
              <a:t>Localized Improvements			</a:t>
            </a:r>
          </a:p>
          <a:p>
            <a:r>
              <a:rPr lang="en-CA" altLang="en-US" dirty="0">
                <a:latin typeface="Arial" panose="020B0604020202020204" pitchFamily="34" charset="0"/>
                <a:cs typeface="Arial" panose="020B0604020202020204" pitchFamily="34" charset="0"/>
              </a:rPr>
              <a:t>Reconstruct Street		</a:t>
            </a:r>
          </a:p>
          <a:p>
            <a:r>
              <a:rPr lang="en-CA" altLang="en-US" dirty="0">
                <a:latin typeface="Arial" panose="020B0604020202020204" pitchFamily="34" charset="0"/>
                <a:cs typeface="Arial" panose="020B0604020202020204" pitchFamily="34" charset="0"/>
              </a:rPr>
              <a:t>Re-designate Street		</a:t>
            </a:r>
          </a:p>
          <a:p>
            <a:r>
              <a:rPr lang="en-CA" altLang="en-US" dirty="0">
                <a:latin typeface="Arial" panose="020B0604020202020204" pitchFamily="34" charset="0"/>
                <a:cs typeface="Arial" panose="020B0604020202020204" pitchFamily="34" charset="0"/>
              </a:rPr>
              <a:t>Reconstruct Bridge</a:t>
            </a:r>
          </a:p>
          <a:p>
            <a:r>
              <a:rPr lang="en-CA" altLang="en-US" dirty="0">
                <a:latin typeface="Arial" panose="020B0604020202020204" pitchFamily="34" charset="0"/>
                <a:cs typeface="Arial" panose="020B0604020202020204" pitchFamily="34" charset="0"/>
              </a:rPr>
              <a:t>Utilities Crossing Water Course		</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35</a:t>
            </a:fld>
            <a:endParaRPr lang="en-US" altLang="en-US" sz="1050"/>
          </a:p>
        </p:txBody>
      </p:sp>
      <p:grpSp>
        <p:nvGrpSpPr>
          <p:cNvPr id="13" name="Group 12">
            <a:extLst>
              <a:ext uri="{FF2B5EF4-FFF2-40B4-BE49-F238E27FC236}">
                <a16:creationId xmlns:a16="http://schemas.microsoft.com/office/drawing/2014/main" id="{E7554EF7-7831-44A8-A865-23E872B819FF}"/>
              </a:ext>
            </a:extLst>
          </p:cNvPr>
          <p:cNvGrpSpPr/>
          <p:nvPr/>
        </p:nvGrpSpPr>
        <p:grpSpPr>
          <a:xfrm>
            <a:off x="-25400" y="-15875"/>
            <a:ext cx="9169400" cy="1408113"/>
            <a:chOff x="-25400" y="-15875"/>
            <a:chExt cx="9169400" cy="1408113"/>
          </a:xfrm>
        </p:grpSpPr>
        <p:sp>
          <p:nvSpPr>
            <p:cNvPr id="14" name="Right Triangle 13">
              <a:extLst>
                <a:ext uri="{FF2B5EF4-FFF2-40B4-BE49-F238E27FC236}">
                  <a16:creationId xmlns:a16="http://schemas.microsoft.com/office/drawing/2014/main" id="{071BD715-F819-4DB4-A1A6-BA2D7989A653}"/>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00ECD6FA-719F-41C7-AF65-C0187E5C1792}"/>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4E8BC8B5-9E0E-4DB0-857F-8D7C001DD737}"/>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D8DF7969-E3B0-4D05-9394-FBC3BFAB8AAF}"/>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CE162527-5DEA-4098-BCEC-03DD8FCE9F29}"/>
                </a:ext>
              </a:extLst>
            </p:cNvPr>
            <p:cNvCxnSpPr>
              <a:cxnSpLocks/>
              <a:endCxn id="16"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9CDD6A-6512-4535-A0F1-BEEE18191005}"/>
                </a:ext>
              </a:extLst>
            </p:cNvPr>
            <p:cNvCxnSpPr>
              <a:cxnSpLocks/>
              <a:stCxn id="17" idx="3"/>
              <a:endCxn id="16"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7929A5-3CB7-4934-8A5D-6AC4B3060362}"/>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B7E06B37-B393-4D80-A4AB-EB1D3BD8DC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Content Placeholder 2">
            <a:extLst>
              <a:ext uri="{FF2B5EF4-FFF2-40B4-BE49-F238E27FC236}">
                <a16:creationId xmlns:a16="http://schemas.microsoft.com/office/drawing/2014/main" id="{D16717FF-7654-4FDC-A26E-EE6A3F5F49CD}"/>
              </a:ext>
            </a:extLst>
          </p:cNvPr>
          <p:cNvSpPr txBox="1">
            <a:spLocks noChangeArrowheads="1"/>
          </p:cNvSpPr>
          <p:nvPr/>
        </p:nvSpPr>
        <p:spPr>
          <a:xfrm>
            <a:off x="4666512" y="2170762"/>
            <a:ext cx="4169938" cy="45507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686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noChangeArrowheads="1"/>
          </p:cNvSpPr>
          <p:nvPr>
            <p:ph idx="1"/>
          </p:nvPr>
        </p:nvSpPr>
        <p:spPr>
          <a:xfrm>
            <a:off x="1177604" y="1621412"/>
            <a:ext cx="5280346" cy="5250041"/>
          </a:xfrm>
        </p:spPr>
        <p:txBody>
          <a:bodyPr>
            <a:normAutofit/>
          </a:bodyPr>
          <a:lstStyle/>
          <a:p>
            <a:pPr marL="342900" lvl="1" indent="0" algn="ctr">
              <a:buNone/>
            </a:pPr>
            <a:r>
              <a:rPr lang="en-CA" altLang="en-US" sz="2700" dirty="0">
                <a:latin typeface="Arial" panose="020B0604020202020204" pitchFamily="34" charset="0"/>
                <a:cs typeface="Arial" panose="020B0604020202020204" pitchFamily="34" charset="0"/>
              </a:rPr>
              <a:t>		</a:t>
            </a:r>
            <a:r>
              <a:rPr lang="en-CA" altLang="en-US" sz="2700" b="1" dirty="0">
                <a:latin typeface="Arial" panose="020B0604020202020204" pitchFamily="34" charset="0"/>
                <a:cs typeface="Arial" panose="020B0604020202020204" pitchFamily="34" charset="0"/>
              </a:rPr>
              <a:t>New Bikeway</a:t>
            </a:r>
          </a:p>
          <a:p>
            <a:pPr marL="342900" lvl="1" indent="0">
              <a:buNone/>
            </a:pPr>
            <a:endParaRPr lang="en-CA" altLang="en-US" dirty="0">
              <a:latin typeface="Arial" panose="020B0604020202020204" pitchFamily="34" charset="0"/>
              <a:cs typeface="Arial" panose="020B0604020202020204" pitchFamily="34" charset="0"/>
            </a:endParaRPr>
          </a:p>
          <a:p>
            <a:pPr marL="342900" lvl="1" indent="0">
              <a:buNone/>
            </a:pPr>
            <a:r>
              <a:rPr lang="en-CA" altLang="en-US" dirty="0">
                <a:latin typeface="Arial" panose="020B0604020202020204" pitchFamily="34" charset="0"/>
                <a:cs typeface="Arial" panose="020B0604020202020204" pitchFamily="34" charset="0"/>
              </a:rPr>
              <a:t>Identify Stakeholders		</a:t>
            </a:r>
            <a:br>
              <a:rPr lang="en-CA" altLang="en-US" dirty="0">
                <a:latin typeface="Arial" panose="020B0604020202020204" pitchFamily="34" charset="0"/>
                <a:cs typeface="Arial" panose="020B0604020202020204" pitchFamily="34" charset="0"/>
              </a:rPr>
            </a:br>
            <a:br>
              <a:rPr lang="en-CA" altLang="en-US" dirty="0">
                <a:latin typeface="Arial" panose="020B0604020202020204" pitchFamily="34" charset="0"/>
                <a:cs typeface="Arial" panose="020B0604020202020204" pitchFamily="34" charset="0"/>
              </a:rPr>
            </a:br>
            <a:endParaRPr lang="en-CA" altLang="en-US" dirty="0">
              <a:latin typeface="Arial" panose="020B0604020202020204" pitchFamily="34" charset="0"/>
              <a:cs typeface="Arial" panose="020B0604020202020204" pitchFamily="34" charset="0"/>
            </a:endParaRPr>
          </a:p>
          <a:p>
            <a:pPr marL="342900" lvl="1" indent="0">
              <a:buNone/>
            </a:pPr>
            <a:r>
              <a:rPr lang="en-CA" altLang="en-US" dirty="0">
                <a:latin typeface="Arial" panose="020B0604020202020204" pitchFamily="34" charset="0"/>
                <a:cs typeface="Arial" panose="020B0604020202020204" pitchFamily="34" charset="0"/>
              </a:rPr>
              <a:t>Means of Contact			</a:t>
            </a:r>
            <a:br>
              <a:rPr lang="en-CA" altLang="en-US" dirty="0">
                <a:latin typeface="Arial" panose="020B0604020202020204" pitchFamily="34" charset="0"/>
                <a:cs typeface="Arial" panose="020B0604020202020204" pitchFamily="34" charset="0"/>
              </a:rPr>
            </a:br>
            <a:br>
              <a:rPr lang="en-CA" altLang="en-US" dirty="0">
                <a:latin typeface="Arial" panose="020B0604020202020204" pitchFamily="34" charset="0"/>
                <a:cs typeface="Arial" panose="020B0604020202020204" pitchFamily="34" charset="0"/>
              </a:rPr>
            </a:br>
            <a:endParaRPr lang="en-CA" altLang="en-US" dirty="0">
              <a:latin typeface="Arial" panose="020B0604020202020204" pitchFamily="34" charset="0"/>
              <a:cs typeface="Arial" panose="020B0604020202020204" pitchFamily="34" charset="0"/>
            </a:endParaRPr>
          </a:p>
          <a:p>
            <a:pPr marL="342900" lvl="1" indent="0">
              <a:buNone/>
            </a:pPr>
            <a:r>
              <a:rPr lang="en-CA" altLang="en-US" dirty="0">
                <a:latin typeface="Arial" panose="020B0604020202020204" pitchFamily="34" charset="0"/>
                <a:cs typeface="Arial" panose="020B0604020202020204" pitchFamily="34" charset="0"/>
              </a:rPr>
              <a:t>Level of Consultation	</a:t>
            </a:r>
            <a:br>
              <a:rPr lang="en-CA" altLang="en-US" dirty="0">
                <a:latin typeface="Arial" panose="020B0604020202020204" pitchFamily="34" charset="0"/>
                <a:cs typeface="Arial" panose="020B0604020202020204" pitchFamily="34" charset="0"/>
              </a:rPr>
            </a:br>
            <a:br>
              <a:rPr lang="en-CA" altLang="en-US" dirty="0">
                <a:latin typeface="Arial" panose="020B0604020202020204" pitchFamily="34" charset="0"/>
                <a:cs typeface="Arial" panose="020B0604020202020204" pitchFamily="34" charset="0"/>
              </a:rPr>
            </a:br>
            <a:endParaRPr lang="en-CA" altLang="en-US" dirty="0">
              <a:latin typeface="Arial" panose="020B0604020202020204" pitchFamily="34" charset="0"/>
              <a:cs typeface="Arial" panose="020B0604020202020204" pitchFamily="34" charset="0"/>
            </a:endParaRPr>
          </a:p>
          <a:p>
            <a:pPr marL="342900" lvl="1" indent="0">
              <a:buNone/>
            </a:pPr>
            <a:r>
              <a:rPr lang="en-CA" altLang="en-US" dirty="0">
                <a:latin typeface="Arial" panose="020B0604020202020204" pitchFamily="34" charset="0"/>
                <a:cs typeface="Arial" panose="020B0604020202020204" pitchFamily="34" charset="0"/>
              </a:rPr>
              <a:t>Timing of Contact		</a:t>
            </a:r>
            <a:endParaRPr lang="en-CA" altLang="en-US"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36</a:t>
            </a:fld>
            <a:endParaRPr lang="en-US" altLang="en-US" sz="1050"/>
          </a:p>
        </p:txBody>
      </p:sp>
      <p:grpSp>
        <p:nvGrpSpPr>
          <p:cNvPr id="13" name="Group 12">
            <a:extLst>
              <a:ext uri="{FF2B5EF4-FFF2-40B4-BE49-F238E27FC236}">
                <a16:creationId xmlns:a16="http://schemas.microsoft.com/office/drawing/2014/main" id="{3095D255-F43F-416D-9154-17771DB70000}"/>
              </a:ext>
            </a:extLst>
          </p:cNvPr>
          <p:cNvGrpSpPr/>
          <p:nvPr/>
        </p:nvGrpSpPr>
        <p:grpSpPr>
          <a:xfrm>
            <a:off x="-25400" y="-15875"/>
            <a:ext cx="9169400" cy="1408113"/>
            <a:chOff x="-25400" y="-15875"/>
            <a:chExt cx="9169400" cy="1408113"/>
          </a:xfrm>
        </p:grpSpPr>
        <p:sp>
          <p:nvSpPr>
            <p:cNvPr id="14" name="Right Triangle 13">
              <a:extLst>
                <a:ext uri="{FF2B5EF4-FFF2-40B4-BE49-F238E27FC236}">
                  <a16:creationId xmlns:a16="http://schemas.microsoft.com/office/drawing/2014/main" id="{D028A4EE-B8FB-499D-A488-4B4ECC663583}"/>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1A83E6D9-A27F-40BC-8F25-0E33EE82E2B7}"/>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C99548B4-B366-4C66-AECA-3894E0881D5B}"/>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FC45511C-35A7-40E5-BFB2-55D848BD9D3C}"/>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E2A85739-47BE-4311-A19C-5B218CA2E7AE}"/>
                </a:ext>
              </a:extLst>
            </p:cNvPr>
            <p:cNvCxnSpPr>
              <a:cxnSpLocks/>
              <a:endCxn id="16"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E8E771-36AA-4640-A60F-2F16093CF090}"/>
                </a:ext>
              </a:extLst>
            </p:cNvPr>
            <p:cNvCxnSpPr>
              <a:cxnSpLocks/>
              <a:stCxn id="17" idx="3"/>
              <a:endCxn id="16"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442E22-F647-4382-8189-E3DF3F481225}"/>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87CCFFD6-D40C-4FF2-955E-86A807C03D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itle 1">
            <a:extLst>
              <a:ext uri="{FF2B5EF4-FFF2-40B4-BE49-F238E27FC236}">
                <a16:creationId xmlns:a16="http://schemas.microsoft.com/office/drawing/2014/main" id="{8FC75A46-743B-4780-BE26-857728987AD4}"/>
              </a:ext>
            </a:extLst>
          </p:cNvPr>
          <p:cNvSpPr txBox="1">
            <a:spLocks noChangeArrowheads="1"/>
          </p:cNvSpPr>
          <p:nvPr/>
        </p:nvSpPr>
        <p:spPr>
          <a:xfrm>
            <a:off x="1485900" y="798761"/>
            <a:ext cx="6172200"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tLang="en-US" sz="3600" b="1" dirty="0">
                <a:latin typeface="Arial" panose="020B0604020202020204" pitchFamily="34" charset="0"/>
                <a:cs typeface="Arial" panose="020B0604020202020204" pitchFamily="34" charset="0"/>
              </a:rPr>
              <a:t>MCEA </a:t>
            </a:r>
            <a:r>
              <a:rPr lang="en-US" altLang="en-US" sz="3600" b="1" dirty="0">
                <a:latin typeface="Arial" panose="020B0604020202020204" pitchFamily="34" charset="0"/>
                <a:cs typeface="Arial" panose="020B0604020202020204" pitchFamily="34" charset="0"/>
              </a:rPr>
              <a:t>Schedule </a:t>
            </a:r>
            <a:r>
              <a:rPr lang="en-US" altLang="en-US" sz="36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CA"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5" name="Picture 2" descr="Related image">
            <a:extLst>
              <a:ext uri="{FF2B5EF4-FFF2-40B4-BE49-F238E27FC236}">
                <a16:creationId xmlns:a16="http://schemas.microsoft.com/office/drawing/2014/main" id="{AA31736A-002D-4E71-AF91-C3B3D2E638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04" y="2403687"/>
            <a:ext cx="596236" cy="59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Image result for contact icon">
            <a:extLst>
              <a:ext uri="{FF2B5EF4-FFF2-40B4-BE49-F238E27FC236}">
                <a16:creationId xmlns:a16="http://schemas.microsoft.com/office/drawing/2014/main" id="{011718D0-1534-49F8-A089-49F3254738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9348"/>
          <a:stretch>
            <a:fillRect/>
          </a:stretch>
        </p:blipFill>
        <p:spPr bwMode="auto">
          <a:xfrm>
            <a:off x="434003" y="3375462"/>
            <a:ext cx="699265" cy="68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a:extLst>
              <a:ext uri="{FF2B5EF4-FFF2-40B4-BE49-F238E27FC236}">
                <a16:creationId xmlns:a16="http://schemas.microsoft.com/office/drawing/2014/main" id="{4C3C63E9-D378-40B6-B659-91E79DF08280}"/>
              </a:ext>
            </a:extLst>
          </p:cNvPr>
          <p:cNvSpPr txBox="1">
            <a:spLocks noChangeArrowheads="1"/>
          </p:cNvSpPr>
          <p:nvPr/>
        </p:nvSpPr>
        <p:spPr>
          <a:xfrm>
            <a:off x="4829953" y="1621412"/>
            <a:ext cx="4609217" cy="5250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endParaRPr lang="en-CA" altLang="en-US" dirty="0">
              <a:latin typeface="Arial" panose="020B0604020202020204" pitchFamily="34" charset="0"/>
              <a:cs typeface="Arial" panose="020B0604020202020204" pitchFamily="34" charset="0"/>
            </a:endParaRPr>
          </a:p>
          <a:p>
            <a:pPr marL="342900" lvl="1" indent="0">
              <a:buFont typeface="Arial" panose="020B0604020202020204" pitchFamily="34" charse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Adjacent Owners</a:t>
            </a:r>
          </a:p>
          <a:p>
            <a:pPr marL="342900" lvl="1" indent="0">
              <a:buFont typeface="Arial" panose="020B0604020202020204" pitchFamily="34" charse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Cycling Groups</a:t>
            </a:r>
          </a:p>
          <a:p>
            <a:pPr marL="342900" lvl="1" indent="0">
              <a:buFont typeface="Arial" panose="020B0604020202020204" pitchFamily="34" charse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Public</a:t>
            </a:r>
          </a:p>
          <a:p>
            <a:pPr marL="342900" lvl="1" indent="0">
              <a:buFont typeface="Arial" panose="020B0604020202020204" pitchFamily="34" charset="0"/>
              <a:buNone/>
            </a:pPr>
            <a:endParaRPr lang="en-CA" altLang="en-US" sz="16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0">
              <a:buFont typeface="Arial" panose="020B0604020202020204" pitchFamily="34" charse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Letters/Ads/Press/</a:t>
            </a:r>
          </a:p>
          <a:p>
            <a:pPr marL="342900" lvl="1" indent="0">
              <a:buFont typeface="Arial" panose="020B0604020202020204" pitchFamily="34" charse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Media</a:t>
            </a:r>
          </a:p>
          <a:p>
            <a:pPr marL="342900" lvl="1" indent="0">
              <a:buFont typeface="Arial" panose="020B0604020202020204" pitchFamily="34" charset="0"/>
              <a:buNone/>
            </a:pPr>
            <a:endParaRPr lang="en-CA" altLang="en-US" sz="16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0">
              <a:buFont typeface="Arial" panose="020B0604020202020204" pitchFamily="34" charse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Open House</a:t>
            </a:r>
          </a:p>
          <a:p>
            <a:pPr marL="342900" lvl="1" indent="0">
              <a:buFont typeface="Arial" panose="020B0604020202020204" pitchFamily="34" charse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Final Design to Council</a:t>
            </a:r>
            <a:b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0">
              <a:buFont typeface="Arial" panose="020B0604020202020204" pitchFamily="34" charse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Nov 2023; April 2024 </a:t>
            </a:r>
          </a:p>
          <a:p>
            <a:pPr marL="0" indent="0">
              <a:buFont typeface="Arial" panose="020B0604020202020204" pitchFamily="34" charset="0"/>
              <a:buNone/>
            </a:pPr>
            <a:endParaRPr lang="en-CA" altLang="en-US" dirty="0"/>
          </a:p>
        </p:txBody>
      </p:sp>
      <p:pic>
        <p:nvPicPr>
          <p:cNvPr id="28" name="Picture 10" descr="Image result for level icon">
            <a:extLst>
              <a:ext uri="{FF2B5EF4-FFF2-40B4-BE49-F238E27FC236}">
                <a16:creationId xmlns:a16="http://schemas.microsoft.com/office/drawing/2014/main" id="{7A32B677-D8A6-41D0-9919-8E33FED4B9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077" t="15714" r="13077" b="30000"/>
          <a:stretch>
            <a:fillRect/>
          </a:stretch>
        </p:blipFill>
        <p:spPr bwMode="auto">
          <a:xfrm>
            <a:off x="343951" y="4355426"/>
            <a:ext cx="879370" cy="69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Image result for schedule icon&quot;">
            <a:extLst>
              <a:ext uri="{FF2B5EF4-FFF2-40B4-BE49-F238E27FC236}">
                <a16:creationId xmlns:a16="http://schemas.microsoft.com/office/drawing/2014/main" id="{4F1D8585-2BC2-4287-80D7-AC379AB5A2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275" y="5517769"/>
            <a:ext cx="722329" cy="72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7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 calcmode="lin" valueType="num">
                                      <p:cBhvr>
                                        <p:cTn id="11"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16387">
                                            <p:txEl>
                                              <p:pRg st="2" end="2"/>
                                            </p:txEl>
                                          </p:spTgt>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27">
                                            <p:txEl>
                                              <p:pRg st="1" end="1"/>
                                            </p:txEl>
                                          </p:spTgt>
                                        </p:tgtEl>
                                        <p:attrNameLst>
                                          <p:attrName>style.visibility</p:attrName>
                                        </p:attrNameLst>
                                      </p:cBhvr>
                                      <p:to>
                                        <p:strVal val="visible"/>
                                      </p:to>
                                    </p:set>
                                    <p:animEffect transition="in" filter="fade">
                                      <p:cBhvr>
                                        <p:cTn id="16" dur="500"/>
                                        <p:tgtEl>
                                          <p:spTgt spid="27">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500"/>
                                  </p:stCondLst>
                                  <p:childTnLst>
                                    <p:set>
                                      <p:cBhvr>
                                        <p:cTn id="19" dur="1" fill="hold">
                                          <p:stCondLst>
                                            <p:cond delay="0"/>
                                          </p:stCondLst>
                                        </p:cTn>
                                        <p:tgtEl>
                                          <p:spTgt spid="27">
                                            <p:txEl>
                                              <p:pRg st="2" end="2"/>
                                            </p:txEl>
                                          </p:spTgt>
                                        </p:tgtEl>
                                        <p:attrNameLst>
                                          <p:attrName>style.visibility</p:attrName>
                                        </p:attrNameLst>
                                      </p:cBhvr>
                                      <p:to>
                                        <p:strVal val="visible"/>
                                      </p:to>
                                    </p:set>
                                    <p:animEffect transition="in" filter="fade">
                                      <p:cBhvr>
                                        <p:cTn id="20" dur="500"/>
                                        <p:tgtEl>
                                          <p:spTgt spid="27">
                                            <p:txEl>
                                              <p:pRg st="2" end="2"/>
                                            </p:txEl>
                                          </p:spTgt>
                                        </p:tgtEl>
                                      </p:cBhvr>
                                    </p:animEffect>
                                  </p:childTnLst>
                                </p:cTn>
                              </p:par>
                            </p:childTnLst>
                          </p:cTn>
                        </p:par>
                        <p:par>
                          <p:cTn id="21" fill="hold">
                            <p:stCondLst>
                              <p:cond delay="3000"/>
                            </p:stCondLst>
                            <p:childTnLst>
                              <p:par>
                                <p:cTn id="22" presetID="10" presetClass="entr" presetSubtype="0" fill="hold" nodeType="afterEffect">
                                  <p:stCondLst>
                                    <p:cond delay="500"/>
                                  </p:stCondLst>
                                  <p:childTnLst>
                                    <p:set>
                                      <p:cBhvr>
                                        <p:cTn id="23" dur="1" fill="hold">
                                          <p:stCondLst>
                                            <p:cond delay="0"/>
                                          </p:stCondLst>
                                        </p:cTn>
                                        <p:tgtEl>
                                          <p:spTgt spid="27">
                                            <p:txEl>
                                              <p:pRg st="3" end="3"/>
                                            </p:txEl>
                                          </p:spTgt>
                                        </p:tgtEl>
                                        <p:attrNameLst>
                                          <p:attrName>style.visibility</p:attrName>
                                        </p:attrNameLst>
                                      </p:cBhvr>
                                      <p:to>
                                        <p:strVal val="visible"/>
                                      </p:to>
                                    </p:set>
                                    <p:animEffect transition="in" filter="fade">
                                      <p:cBhvr>
                                        <p:cTn id="24" dur="500"/>
                                        <p:tgtEl>
                                          <p:spTgt spid="27">
                                            <p:txEl>
                                              <p:pRg st="3" end="3"/>
                                            </p:txEl>
                                          </p:spTgt>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4500"/>
                            </p:stCondLst>
                            <p:childTnLst>
                              <p:par>
                                <p:cTn id="30" presetID="17" presetClass="entr" presetSubtype="10" fill="hold" nodeType="afterEffect">
                                  <p:stCondLst>
                                    <p:cond delay="0"/>
                                  </p:stCondLst>
                                  <p:childTnLst>
                                    <p:set>
                                      <p:cBhvr>
                                        <p:cTn id="31" dur="1" fill="hold">
                                          <p:stCondLst>
                                            <p:cond delay="0"/>
                                          </p:stCondLst>
                                        </p:cTn>
                                        <p:tgtEl>
                                          <p:spTgt spid="16387">
                                            <p:txEl>
                                              <p:pRg st="3" end="3"/>
                                            </p:txEl>
                                          </p:spTgt>
                                        </p:tgtEl>
                                        <p:attrNameLst>
                                          <p:attrName>style.visibility</p:attrName>
                                        </p:attrNameLst>
                                      </p:cBhvr>
                                      <p:to>
                                        <p:strVal val="visible"/>
                                      </p:to>
                                    </p:set>
                                    <p:anim calcmode="lin" valueType="num">
                                      <p:cBhvr>
                                        <p:cTn id="32"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6387">
                                            <p:txEl>
                                              <p:pRg st="3" end="3"/>
                                            </p:txEl>
                                          </p:spTgt>
                                        </p:tgtEl>
                                        <p:attrNameLst>
                                          <p:attrName>ppt_h</p:attrName>
                                        </p:attrNameLst>
                                      </p:cBhvr>
                                      <p:tavLst>
                                        <p:tav tm="0">
                                          <p:val>
                                            <p:strVal val="#ppt_h"/>
                                          </p:val>
                                        </p:tav>
                                        <p:tav tm="100000">
                                          <p:val>
                                            <p:strVal val="#ppt_h"/>
                                          </p:val>
                                        </p:tav>
                                      </p:tavLst>
                                    </p:anim>
                                  </p:childTnLst>
                                </p:cTn>
                              </p:par>
                            </p:childTnLst>
                          </p:cTn>
                        </p:par>
                        <p:par>
                          <p:cTn id="34" fill="hold">
                            <p:stCondLst>
                              <p:cond delay="5000"/>
                            </p:stCondLst>
                            <p:childTnLst>
                              <p:par>
                                <p:cTn id="35" presetID="10" presetClass="entr" presetSubtype="0" fill="hold" nodeType="afterEffect">
                                  <p:stCondLst>
                                    <p:cond delay="500"/>
                                  </p:stCondLst>
                                  <p:childTnLst>
                                    <p:set>
                                      <p:cBhvr>
                                        <p:cTn id="36" dur="1" fill="hold">
                                          <p:stCondLst>
                                            <p:cond delay="0"/>
                                          </p:stCondLst>
                                        </p:cTn>
                                        <p:tgtEl>
                                          <p:spTgt spid="27">
                                            <p:txEl>
                                              <p:pRg st="5" end="5"/>
                                            </p:txEl>
                                          </p:spTgt>
                                        </p:tgtEl>
                                        <p:attrNameLst>
                                          <p:attrName>style.visibility</p:attrName>
                                        </p:attrNameLst>
                                      </p:cBhvr>
                                      <p:to>
                                        <p:strVal val="visible"/>
                                      </p:to>
                                    </p:set>
                                    <p:animEffect transition="in" filter="fade">
                                      <p:cBhvr>
                                        <p:cTn id="37" dur="500"/>
                                        <p:tgtEl>
                                          <p:spTgt spid="27">
                                            <p:txEl>
                                              <p:pRg st="5" end="5"/>
                                            </p:txEl>
                                          </p:spTgt>
                                        </p:tgtEl>
                                      </p:cBhvr>
                                    </p:animEffect>
                                  </p:childTnLst>
                                </p:cTn>
                              </p:par>
                            </p:childTnLst>
                          </p:cTn>
                        </p:par>
                        <p:par>
                          <p:cTn id="38" fill="hold">
                            <p:stCondLst>
                              <p:cond delay="6000"/>
                            </p:stCondLst>
                            <p:childTnLst>
                              <p:par>
                                <p:cTn id="39" presetID="10" presetClass="entr" presetSubtype="0" fill="hold" nodeType="afterEffect">
                                  <p:stCondLst>
                                    <p:cond delay="500"/>
                                  </p:stCondLst>
                                  <p:childTnLst>
                                    <p:set>
                                      <p:cBhvr>
                                        <p:cTn id="40" dur="1" fill="hold">
                                          <p:stCondLst>
                                            <p:cond delay="0"/>
                                          </p:stCondLst>
                                        </p:cTn>
                                        <p:tgtEl>
                                          <p:spTgt spid="27">
                                            <p:txEl>
                                              <p:pRg st="6" end="6"/>
                                            </p:txEl>
                                          </p:spTgt>
                                        </p:tgtEl>
                                        <p:attrNameLst>
                                          <p:attrName>style.visibility</p:attrName>
                                        </p:attrNameLst>
                                      </p:cBhvr>
                                      <p:to>
                                        <p:strVal val="visible"/>
                                      </p:to>
                                    </p:set>
                                    <p:animEffect transition="in" filter="fade">
                                      <p:cBhvr>
                                        <p:cTn id="41" dur="500"/>
                                        <p:tgtEl>
                                          <p:spTgt spid="27">
                                            <p:txEl>
                                              <p:pRg st="6" end="6"/>
                                            </p:txEl>
                                          </p:spTgt>
                                        </p:tgtEl>
                                      </p:cBhvr>
                                    </p:animEffect>
                                  </p:childTnLst>
                                </p:cTn>
                              </p:par>
                            </p:childTnLst>
                          </p:cTn>
                        </p:par>
                        <p:par>
                          <p:cTn id="42" fill="hold">
                            <p:stCondLst>
                              <p:cond delay="7000"/>
                            </p:stCondLst>
                            <p:childTnLst>
                              <p:par>
                                <p:cTn id="43" presetID="10" presetClass="entr" presetSubtype="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7500"/>
                            </p:stCondLst>
                            <p:childTnLst>
                              <p:par>
                                <p:cTn id="47" presetID="17" presetClass="entr" presetSubtype="10" fill="hold" nodeType="afterEffect">
                                  <p:stCondLst>
                                    <p:cond delay="0"/>
                                  </p:stCondLst>
                                  <p:childTnLst>
                                    <p:set>
                                      <p:cBhvr>
                                        <p:cTn id="48" dur="1" fill="hold">
                                          <p:stCondLst>
                                            <p:cond delay="0"/>
                                          </p:stCondLst>
                                        </p:cTn>
                                        <p:tgtEl>
                                          <p:spTgt spid="16387">
                                            <p:txEl>
                                              <p:pRg st="4" end="4"/>
                                            </p:txEl>
                                          </p:spTgt>
                                        </p:tgtEl>
                                        <p:attrNameLst>
                                          <p:attrName>style.visibility</p:attrName>
                                        </p:attrNameLst>
                                      </p:cBhvr>
                                      <p:to>
                                        <p:strVal val="visible"/>
                                      </p:to>
                                    </p:set>
                                    <p:anim calcmode="lin" valueType="num">
                                      <p:cBhvr>
                                        <p:cTn id="49"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16387">
                                            <p:txEl>
                                              <p:pRg st="4" end="4"/>
                                            </p:txEl>
                                          </p:spTgt>
                                        </p:tgtEl>
                                        <p:attrNameLst>
                                          <p:attrName>ppt_h</p:attrName>
                                        </p:attrNameLst>
                                      </p:cBhvr>
                                      <p:tavLst>
                                        <p:tav tm="0">
                                          <p:val>
                                            <p:strVal val="#ppt_h"/>
                                          </p:val>
                                        </p:tav>
                                        <p:tav tm="100000">
                                          <p:val>
                                            <p:strVal val="#ppt_h"/>
                                          </p:val>
                                        </p:tav>
                                      </p:tavLst>
                                    </p:anim>
                                  </p:childTnLst>
                                </p:cTn>
                              </p:par>
                            </p:childTnLst>
                          </p:cTn>
                        </p:par>
                        <p:par>
                          <p:cTn id="51" fill="hold">
                            <p:stCondLst>
                              <p:cond delay="8000"/>
                            </p:stCondLst>
                            <p:childTnLst>
                              <p:par>
                                <p:cTn id="52" presetID="10" presetClass="entr" presetSubtype="0" fill="hold" nodeType="afterEffect">
                                  <p:stCondLst>
                                    <p:cond delay="500"/>
                                  </p:stCondLst>
                                  <p:childTnLst>
                                    <p:set>
                                      <p:cBhvr>
                                        <p:cTn id="53" dur="1" fill="hold">
                                          <p:stCondLst>
                                            <p:cond delay="0"/>
                                          </p:stCondLst>
                                        </p:cTn>
                                        <p:tgtEl>
                                          <p:spTgt spid="27">
                                            <p:txEl>
                                              <p:pRg st="8" end="8"/>
                                            </p:txEl>
                                          </p:spTgt>
                                        </p:tgtEl>
                                        <p:attrNameLst>
                                          <p:attrName>style.visibility</p:attrName>
                                        </p:attrNameLst>
                                      </p:cBhvr>
                                      <p:to>
                                        <p:strVal val="visible"/>
                                      </p:to>
                                    </p:set>
                                    <p:animEffect transition="in" filter="fade">
                                      <p:cBhvr>
                                        <p:cTn id="54" dur="500"/>
                                        <p:tgtEl>
                                          <p:spTgt spid="27">
                                            <p:txEl>
                                              <p:pRg st="8" end="8"/>
                                            </p:txEl>
                                          </p:spTgt>
                                        </p:tgtEl>
                                      </p:cBhvr>
                                    </p:animEffect>
                                  </p:childTnLst>
                                </p:cTn>
                              </p:par>
                            </p:childTnLst>
                          </p:cTn>
                        </p:par>
                        <p:par>
                          <p:cTn id="55" fill="hold">
                            <p:stCondLst>
                              <p:cond delay="9000"/>
                            </p:stCondLst>
                            <p:childTnLst>
                              <p:par>
                                <p:cTn id="56" presetID="10" presetClass="entr" presetSubtype="0" fill="hold" nodeType="afterEffect">
                                  <p:stCondLst>
                                    <p:cond delay="500"/>
                                  </p:stCondLst>
                                  <p:childTnLst>
                                    <p:set>
                                      <p:cBhvr>
                                        <p:cTn id="57" dur="1" fill="hold">
                                          <p:stCondLst>
                                            <p:cond delay="0"/>
                                          </p:stCondLst>
                                        </p:cTn>
                                        <p:tgtEl>
                                          <p:spTgt spid="27">
                                            <p:txEl>
                                              <p:pRg st="9" end="9"/>
                                            </p:txEl>
                                          </p:spTgt>
                                        </p:tgtEl>
                                        <p:attrNameLst>
                                          <p:attrName>style.visibility</p:attrName>
                                        </p:attrNameLst>
                                      </p:cBhvr>
                                      <p:to>
                                        <p:strVal val="visible"/>
                                      </p:to>
                                    </p:set>
                                    <p:animEffect transition="in" filter="fade">
                                      <p:cBhvr>
                                        <p:cTn id="58" dur="500"/>
                                        <p:tgtEl>
                                          <p:spTgt spid="27">
                                            <p:txEl>
                                              <p:pRg st="9" end="9"/>
                                            </p:txEl>
                                          </p:spTgt>
                                        </p:tgtEl>
                                      </p:cBhvr>
                                    </p:animEffect>
                                  </p:childTnLst>
                                </p:cTn>
                              </p:par>
                            </p:childTnLst>
                          </p:cTn>
                        </p:par>
                        <p:par>
                          <p:cTn id="59" fill="hold">
                            <p:stCondLst>
                              <p:cond delay="10000"/>
                            </p:stCondLst>
                            <p:childTnLst>
                              <p:par>
                                <p:cTn id="60" presetID="10" presetClass="entr" presetSubtype="0" fill="hold" nodeType="afterEffect">
                                  <p:stCondLst>
                                    <p:cond delay="500"/>
                                  </p:stCondLst>
                                  <p:childTnLst>
                                    <p:set>
                                      <p:cBhvr>
                                        <p:cTn id="61" dur="1" fill="hold">
                                          <p:stCondLst>
                                            <p:cond delay="0"/>
                                          </p:stCondLst>
                                        </p:cTn>
                                        <p:tgtEl>
                                          <p:spTgt spid="27">
                                            <p:txEl>
                                              <p:pRg st="10" end="10"/>
                                            </p:txEl>
                                          </p:spTgt>
                                        </p:tgtEl>
                                        <p:attrNameLst>
                                          <p:attrName>style.visibility</p:attrName>
                                        </p:attrNameLst>
                                      </p:cBhvr>
                                      <p:to>
                                        <p:strVal val="visible"/>
                                      </p:to>
                                    </p:set>
                                    <p:animEffect transition="in" filter="fade">
                                      <p:cBhvr>
                                        <p:cTn id="62" dur="500"/>
                                        <p:tgtEl>
                                          <p:spTgt spid="27">
                                            <p:txEl>
                                              <p:pRg st="10" end="10"/>
                                            </p:txEl>
                                          </p:spTgt>
                                        </p:tgtEl>
                                      </p:cBhvr>
                                    </p:animEffect>
                                  </p:childTnLst>
                                </p:cTn>
                              </p:par>
                            </p:childTnLst>
                          </p:cTn>
                        </p:par>
                        <p:par>
                          <p:cTn id="63" fill="hold">
                            <p:stCondLst>
                              <p:cond delay="11000"/>
                            </p:stCondLst>
                            <p:childTnLst>
                              <p:par>
                                <p:cTn id="64" presetID="10" presetClass="entr" presetSubtype="0"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par>
                          <p:cTn id="67" fill="hold">
                            <p:stCondLst>
                              <p:cond delay="11500"/>
                            </p:stCondLst>
                            <p:childTnLst>
                              <p:par>
                                <p:cTn id="68" presetID="17" presetClass="entr" presetSubtype="10" fill="hold" nodeType="afterEffect">
                                  <p:stCondLst>
                                    <p:cond delay="0"/>
                                  </p:stCondLst>
                                  <p:childTnLst>
                                    <p:set>
                                      <p:cBhvr>
                                        <p:cTn id="69" dur="1" fill="hold">
                                          <p:stCondLst>
                                            <p:cond delay="0"/>
                                          </p:stCondLst>
                                        </p:cTn>
                                        <p:tgtEl>
                                          <p:spTgt spid="16387">
                                            <p:txEl>
                                              <p:pRg st="5" end="5"/>
                                            </p:txEl>
                                          </p:spTgt>
                                        </p:tgtEl>
                                        <p:attrNameLst>
                                          <p:attrName>style.visibility</p:attrName>
                                        </p:attrNameLst>
                                      </p:cBhvr>
                                      <p:to>
                                        <p:strVal val="visible"/>
                                      </p:to>
                                    </p:set>
                                    <p:anim calcmode="lin" valueType="num">
                                      <p:cBhvr>
                                        <p:cTn id="70"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71" dur="500" fill="hold"/>
                                        <p:tgtEl>
                                          <p:spTgt spid="1638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noChangeArrowheads="1"/>
          </p:cNvSpPr>
          <p:nvPr>
            <p:ph idx="1"/>
          </p:nvPr>
        </p:nvSpPr>
        <p:spPr>
          <a:xfrm>
            <a:off x="121298" y="1574278"/>
            <a:ext cx="8954440" cy="5297175"/>
          </a:xfrm>
        </p:spPr>
        <p:txBody>
          <a:bodyPr>
            <a:normAutofit fontScale="55000" lnSpcReduction="20000"/>
          </a:bodyPr>
          <a:lstStyle/>
          <a:p>
            <a:pPr marL="0" indent="0" algn="ctr">
              <a:spcBef>
                <a:spcPts val="0"/>
              </a:spcBef>
              <a:buNone/>
            </a:pPr>
            <a:r>
              <a:rPr lang="en-US" b="1" dirty="0"/>
              <a:t>Engineering Design of London – Beckwith Bikeway: Public Consultation Session</a:t>
            </a:r>
            <a:endParaRPr lang="en-US" dirty="0"/>
          </a:p>
          <a:p>
            <a:pPr marL="0" indent="0" algn="ctr">
              <a:spcBef>
                <a:spcPts val="0"/>
              </a:spcBef>
              <a:buNone/>
            </a:pPr>
            <a:r>
              <a:rPr lang="en-US" b="1" dirty="0"/>
              <a:t>Tuesday, November 20, 2023</a:t>
            </a:r>
            <a:br>
              <a:rPr lang="en-US" b="1" dirty="0"/>
            </a:br>
            <a:r>
              <a:rPr lang="en-US" b="1" dirty="0"/>
              <a:t>North Falls Community Centre</a:t>
            </a:r>
            <a:endParaRPr lang="en-US" dirty="0"/>
          </a:p>
          <a:p>
            <a:pPr marL="0" indent="0">
              <a:buNone/>
            </a:pPr>
            <a:r>
              <a:rPr lang="en-US" dirty="0"/>
              <a:t>Members of the public are invited to attend the public consultation meeting any time between 5:00 p.m. and 7:00 p.m.  An optional walking tour will start at 6:00 p.m. </a:t>
            </a:r>
          </a:p>
          <a:p>
            <a:pPr marL="0" indent="0">
              <a:buNone/>
            </a:pPr>
            <a:r>
              <a:rPr lang="en-US" dirty="0"/>
              <a:t>The City of North Falls is proposing active transportation infrastructure improvements on London Street and Beckwith Avenue.  This project will complete engineering design work needed to extend the existing separated cycling facilities on London Street (between York Street and Mills Road) to Queen Street in the south and to Taylor Avenue in the north.  The design of this project will be completed in two phases:  </a:t>
            </a:r>
          </a:p>
          <a:p>
            <a:pPr marL="0" indent="0">
              <a:buNone/>
            </a:pPr>
            <a:r>
              <a:rPr lang="en-US" dirty="0"/>
              <a:t>Insert sketch showing location and phases </a:t>
            </a:r>
          </a:p>
          <a:p>
            <a:pPr marL="0" indent="0">
              <a:buNone/>
            </a:pPr>
            <a:r>
              <a:rPr lang="en-US" dirty="0"/>
              <a:t>The purpose of the Public Consultation Session is to introduce North Falls residents to the London – Beckwith Bikeway project and to gather input on the proposed work.   This public meeting will provide residents with the opportunity to discuss and share feedback on the potential cycling facility types. </a:t>
            </a:r>
          </a:p>
          <a:p>
            <a:pPr marL="0" indent="0">
              <a:buNone/>
            </a:pPr>
            <a:r>
              <a:rPr lang="en-US" dirty="0"/>
              <a:t>The public meeting will be drop-in format and will display information on the study process, proposed design treatments and future steps.  An optional walking tour will be offered as part of the public meeting to review existing cycling facilities at Paris Street and Franktown Road.  Project staff from the City and Consultant will be available to answer questions and respond to any concerns.</a:t>
            </a:r>
          </a:p>
          <a:p>
            <a:pPr marL="0" indent="0">
              <a:buNone/>
            </a:pPr>
            <a:r>
              <a:rPr lang="en-US" dirty="0"/>
              <a:t>The design work for this project began in October 2023 and is expected to be completed by April 2024. </a:t>
            </a:r>
          </a:p>
          <a:p>
            <a:pPr marL="0" indent="0">
              <a:buNone/>
            </a:pPr>
            <a:r>
              <a:rPr lang="en-US" dirty="0"/>
              <a:t>For further information, please contact:</a:t>
            </a:r>
          </a:p>
          <a:p>
            <a:pPr marL="0" indent="0">
              <a:buNone/>
            </a:pPr>
            <a:endParaRPr lang="en-US" dirty="0"/>
          </a:p>
          <a:p>
            <a:pPr marL="0" indent="0">
              <a:spcBef>
                <a:spcPts val="0"/>
              </a:spcBef>
              <a:buNone/>
            </a:pPr>
            <a:r>
              <a:rPr lang="en-US" b="1" dirty="0"/>
              <a:t>Bob Brown, P.Eng</a:t>
            </a:r>
            <a:br>
              <a:rPr lang="en-US" dirty="0"/>
            </a:br>
            <a:r>
              <a:rPr lang="en-US" dirty="0"/>
              <a:t>Project Engineer</a:t>
            </a:r>
            <a:br>
              <a:rPr lang="en-US" dirty="0"/>
            </a:br>
            <a:r>
              <a:rPr lang="en-US" dirty="0"/>
              <a:t>City of North Falls, ON</a:t>
            </a:r>
          </a:p>
          <a:p>
            <a:pPr marL="0" indent="0">
              <a:spcBef>
                <a:spcPts val="0"/>
              </a:spcBef>
              <a:buNone/>
            </a:pPr>
            <a:r>
              <a:rPr lang="en-US" dirty="0"/>
              <a:t>705-222-3300</a:t>
            </a:r>
          </a:p>
          <a:p>
            <a:pPr marL="0" indent="0">
              <a:spcBef>
                <a:spcPts val="0"/>
              </a:spcBef>
              <a:buNone/>
            </a:pPr>
            <a:r>
              <a:rPr lang="en-US" dirty="0"/>
              <a:t>bbrown@northfalls.ca</a:t>
            </a:r>
          </a:p>
          <a:p>
            <a:pPr marL="0" indent="0">
              <a:buNone/>
            </a:pPr>
            <a:endParaRPr lang="en-US"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37</a:t>
            </a:fld>
            <a:endParaRPr lang="en-US" altLang="en-US" sz="1050"/>
          </a:p>
        </p:txBody>
      </p:sp>
      <p:grpSp>
        <p:nvGrpSpPr>
          <p:cNvPr id="13" name="Group 12">
            <a:extLst>
              <a:ext uri="{FF2B5EF4-FFF2-40B4-BE49-F238E27FC236}">
                <a16:creationId xmlns:a16="http://schemas.microsoft.com/office/drawing/2014/main" id="{3095D255-F43F-416D-9154-17771DB70000}"/>
              </a:ext>
            </a:extLst>
          </p:cNvPr>
          <p:cNvGrpSpPr/>
          <p:nvPr/>
        </p:nvGrpSpPr>
        <p:grpSpPr>
          <a:xfrm>
            <a:off x="-25400" y="-15875"/>
            <a:ext cx="9169400" cy="1408113"/>
            <a:chOff x="-25400" y="-15875"/>
            <a:chExt cx="9169400" cy="1408113"/>
          </a:xfrm>
        </p:grpSpPr>
        <p:sp>
          <p:nvSpPr>
            <p:cNvPr id="14" name="Right Triangle 13">
              <a:extLst>
                <a:ext uri="{FF2B5EF4-FFF2-40B4-BE49-F238E27FC236}">
                  <a16:creationId xmlns:a16="http://schemas.microsoft.com/office/drawing/2014/main" id="{D028A4EE-B8FB-499D-A488-4B4ECC663583}"/>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1A83E6D9-A27F-40BC-8F25-0E33EE82E2B7}"/>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C99548B4-B366-4C66-AECA-3894E0881D5B}"/>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FC45511C-35A7-40E5-BFB2-55D848BD9D3C}"/>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E2A85739-47BE-4311-A19C-5B218CA2E7AE}"/>
                </a:ext>
              </a:extLst>
            </p:cNvPr>
            <p:cNvCxnSpPr>
              <a:cxnSpLocks/>
              <a:endCxn id="16"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E8E771-36AA-4640-A60F-2F16093CF090}"/>
                </a:ext>
              </a:extLst>
            </p:cNvPr>
            <p:cNvCxnSpPr>
              <a:cxnSpLocks/>
              <a:stCxn id="17" idx="3"/>
              <a:endCxn id="16"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442E22-F647-4382-8189-E3DF3F481225}"/>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87CCFFD6-D40C-4FF2-955E-86A807C03D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itle 1">
            <a:extLst>
              <a:ext uri="{FF2B5EF4-FFF2-40B4-BE49-F238E27FC236}">
                <a16:creationId xmlns:a16="http://schemas.microsoft.com/office/drawing/2014/main" id="{8FC75A46-743B-4780-BE26-857728987AD4}"/>
              </a:ext>
            </a:extLst>
          </p:cNvPr>
          <p:cNvSpPr txBox="1">
            <a:spLocks noChangeArrowheads="1"/>
          </p:cNvSpPr>
          <p:nvPr/>
        </p:nvSpPr>
        <p:spPr>
          <a:xfrm>
            <a:off x="1208314" y="976969"/>
            <a:ext cx="6172200"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u="sng" dirty="0"/>
              <a:t>Sample Notice of Project and Invitation for the Public to Provide Feedback</a:t>
            </a:r>
            <a:endParaRPr lang="en-US" dirty="0"/>
          </a:p>
        </p:txBody>
      </p:sp>
      <p:sp>
        <p:nvSpPr>
          <p:cNvPr id="27" name="Content Placeholder 2">
            <a:extLst>
              <a:ext uri="{FF2B5EF4-FFF2-40B4-BE49-F238E27FC236}">
                <a16:creationId xmlns:a16="http://schemas.microsoft.com/office/drawing/2014/main" id="{4C3C63E9-D378-40B6-B659-91E79DF08280}"/>
              </a:ext>
            </a:extLst>
          </p:cNvPr>
          <p:cNvSpPr txBox="1">
            <a:spLocks noChangeArrowheads="1"/>
          </p:cNvSpPr>
          <p:nvPr/>
        </p:nvSpPr>
        <p:spPr>
          <a:xfrm>
            <a:off x="4827014" y="2030138"/>
            <a:ext cx="4609217" cy="5250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endParaRPr lang="en-CA" alt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CA" altLang="en-US" dirty="0"/>
          </a:p>
        </p:txBody>
      </p:sp>
    </p:spTree>
    <p:extLst>
      <p:ext uri="{BB962C8B-B14F-4D97-AF65-F5344CB8AC3E}">
        <p14:creationId xmlns:p14="http://schemas.microsoft.com/office/powerpoint/2010/main" val="990406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noChangeArrowheads="1"/>
          </p:cNvSpPr>
          <p:nvPr>
            <p:ph idx="1"/>
          </p:nvPr>
        </p:nvSpPr>
        <p:spPr>
          <a:xfrm>
            <a:off x="727363" y="2169320"/>
            <a:ext cx="7533410" cy="3457574"/>
          </a:xfrm>
        </p:spPr>
        <p:txBody>
          <a:bodyPr>
            <a:normAutofit/>
          </a:bodyPr>
          <a:lstStyle/>
          <a:p>
            <a:pPr marL="342900" lvl="1" indent="0" algn="ctr">
              <a:buNone/>
            </a:pPr>
            <a:r>
              <a:rPr lang="en-CA" altLang="en-US" sz="2700" b="1" dirty="0">
                <a:latin typeface="Arial" panose="020B0604020202020204" pitchFamily="34" charset="0"/>
                <a:cs typeface="Arial" panose="020B0604020202020204" pitchFamily="34" charset="0"/>
              </a:rPr>
              <a:t>Reconstruct Main St</a:t>
            </a:r>
          </a:p>
          <a:p>
            <a:pPr marL="342900" lvl="1" indent="0">
              <a:buNone/>
            </a:pPr>
            <a:endParaRPr lang="en-CA" altLang="en-US" dirty="0">
              <a:latin typeface="Arial" panose="020B0604020202020204" pitchFamily="34" charset="0"/>
              <a:cs typeface="Arial" panose="020B0604020202020204" pitchFamily="34" charset="0"/>
            </a:endParaRPr>
          </a:p>
          <a:p>
            <a:pPr marL="342900" lvl="1" indent="0">
              <a:buNone/>
            </a:pPr>
            <a:r>
              <a:rPr lang="en-CA" altLang="en-US" b="1" dirty="0">
                <a:latin typeface="Arial" panose="020B0604020202020204" pitchFamily="34" charset="0"/>
                <a:cs typeface="Arial" panose="020B0604020202020204" pitchFamily="34" charset="0"/>
              </a:rPr>
              <a:t>Identify Stakeholders</a:t>
            </a:r>
            <a:r>
              <a:rPr lang="en-CA" altLang="en-US" dirty="0">
                <a:latin typeface="Arial" panose="020B0604020202020204" pitchFamily="34" charset="0"/>
                <a:cs typeface="Arial" panose="020B0604020202020204" pitchFamily="34" charset="0"/>
              </a:rPr>
              <a:t>						</a:t>
            </a:r>
          </a:p>
          <a:p>
            <a:pPr marL="0" indent="0">
              <a:buNone/>
            </a:pPr>
            <a:endParaRPr lang="en-CA" altLang="en-US"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38</a:t>
            </a:fld>
            <a:endParaRPr lang="en-US" altLang="en-US" sz="1050"/>
          </a:p>
        </p:txBody>
      </p:sp>
      <p:grpSp>
        <p:nvGrpSpPr>
          <p:cNvPr id="13" name="Group 12">
            <a:extLst>
              <a:ext uri="{FF2B5EF4-FFF2-40B4-BE49-F238E27FC236}">
                <a16:creationId xmlns:a16="http://schemas.microsoft.com/office/drawing/2014/main" id="{711EBEF1-1738-440F-8C7D-B16ED0CAFF01}"/>
              </a:ext>
            </a:extLst>
          </p:cNvPr>
          <p:cNvGrpSpPr/>
          <p:nvPr/>
        </p:nvGrpSpPr>
        <p:grpSpPr>
          <a:xfrm>
            <a:off x="-25400" y="-15875"/>
            <a:ext cx="9169400" cy="1408113"/>
            <a:chOff x="-25400" y="-15875"/>
            <a:chExt cx="9169400" cy="1408113"/>
          </a:xfrm>
        </p:grpSpPr>
        <p:sp>
          <p:nvSpPr>
            <p:cNvPr id="14" name="Right Triangle 13">
              <a:extLst>
                <a:ext uri="{FF2B5EF4-FFF2-40B4-BE49-F238E27FC236}">
                  <a16:creationId xmlns:a16="http://schemas.microsoft.com/office/drawing/2014/main" id="{B84D50BB-0897-49DE-81FB-7E0FA646068A}"/>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2A84C7FA-AF07-4251-913A-AC79C7D0E1D5}"/>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2E28F8E0-E573-4909-B1AA-0AF27A4C93AF}"/>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614BA2E0-5428-43A2-9100-C463AAE7BA28}"/>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C1BD0518-1EC6-4302-B626-3A73036DEFFD}"/>
                </a:ext>
              </a:extLst>
            </p:cNvPr>
            <p:cNvCxnSpPr>
              <a:cxnSpLocks/>
              <a:endCxn id="16"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DF4B4A-8BC0-46B4-B29F-B73FCBB6E039}"/>
                </a:ext>
              </a:extLst>
            </p:cNvPr>
            <p:cNvCxnSpPr>
              <a:cxnSpLocks/>
              <a:stCxn id="17" idx="3"/>
              <a:endCxn id="16"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B95B82-0A99-4FEF-965A-829F38F6A903}"/>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1BFB4BB6-BF64-4F27-89D6-516CADD8F6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itle 1">
            <a:extLst>
              <a:ext uri="{FF2B5EF4-FFF2-40B4-BE49-F238E27FC236}">
                <a16:creationId xmlns:a16="http://schemas.microsoft.com/office/drawing/2014/main" id="{E39A4451-D086-4D5E-B7F8-B8B79739D5FD}"/>
              </a:ext>
            </a:extLst>
          </p:cNvPr>
          <p:cNvSpPr txBox="1">
            <a:spLocks noChangeArrowheads="1"/>
          </p:cNvSpPr>
          <p:nvPr/>
        </p:nvSpPr>
        <p:spPr>
          <a:xfrm>
            <a:off x="1485900" y="1009606"/>
            <a:ext cx="6172200"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tLang="en-US" sz="3600" b="1" dirty="0">
                <a:latin typeface="Arial" panose="020B0604020202020204" pitchFamily="34" charset="0"/>
                <a:cs typeface="Arial" panose="020B0604020202020204" pitchFamily="34" charset="0"/>
              </a:rPr>
              <a:t>MCEA </a:t>
            </a:r>
            <a:r>
              <a:rPr lang="en-US" altLang="en-US" sz="3600" b="1" dirty="0">
                <a:latin typeface="Arial" panose="020B0604020202020204" pitchFamily="34" charset="0"/>
                <a:cs typeface="Arial" panose="020B0604020202020204" pitchFamily="34" charset="0"/>
              </a:rPr>
              <a:t>Schedule </a:t>
            </a:r>
            <a:r>
              <a:rPr lang="en-US" altLang="en-US" sz="36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ct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Complex Project</a:t>
            </a:r>
            <a:endParaRPr lang="en-CA"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Content Placeholder 2">
            <a:extLst>
              <a:ext uri="{FF2B5EF4-FFF2-40B4-BE49-F238E27FC236}">
                <a16:creationId xmlns:a16="http://schemas.microsoft.com/office/drawing/2014/main" id="{A8D7988A-A9A8-4E99-99A6-AEB418E5608F}"/>
              </a:ext>
            </a:extLst>
          </p:cNvPr>
          <p:cNvSpPr txBox="1">
            <a:spLocks noChangeArrowheads="1"/>
          </p:cNvSpPr>
          <p:nvPr/>
        </p:nvSpPr>
        <p:spPr>
          <a:xfrm>
            <a:off x="4153341" y="2713137"/>
            <a:ext cx="4609217" cy="4032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Community </a:t>
            </a:r>
          </a:p>
          <a:p>
            <a:pPr marL="342900" lvl="1" indent="0">
              <a:buNone/>
            </a:pPr>
            <a:endPar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Adjacent Owners</a:t>
            </a:r>
          </a:p>
          <a:p>
            <a:pPr marL="342900" lvl="1" indent="0">
              <a:buNone/>
            </a:pPr>
            <a:endPar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BIA, Chamber of Commerce</a:t>
            </a:r>
          </a:p>
          <a:p>
            <a:pPr marL="342900" lvl="1" indent="0">
              <a:buNone/>
            </a:pPr>
            <a:endPar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Cycling Club Accessibility Committee</a:t>
            </a:r>
          </a:p>
          <a:p>
            <a:pPr marL="342900" lvl="1" indent="0">
              <a:buNone/>
            </a:pPr>
            <a:endPar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0">
              <a:buNone/>
            </a:pPr>
            <a:r>
              <a:rPr lang="en-CA" alt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Beautification Committee</a:t>
            </a:r>
          </a:p>
        </p:txBody>
      </p:sp>
      <p:pic>
        <p:nvPicPr>
          <p:cNvPr id="26" name="Picture 2" descr="Related image">
            <a:extLst>
              <a:ext uri="{FF2B5EF4-FFF2-40B4-BE49-F238E27FC236}">
                <a16:creationId xmlns:a16="http://schemas.microsoft.com/office/drawing/2014/main" id="{121AB118-214D-422E-BDB9-6A009DB54E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5900" y="3803839"/>
            <a:ext cx="1893627" cy="189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30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 calcmode="lin" valueType="num">
                                      <p:cBhvr>
                                        <p:cTn id="11"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16387">
                                            <p:txEl>
                                              <p:pRg st="2" end="2"/>
                                            </p:txEl>
                                          </p:spTgt>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fade">
                                      <p:cBhvr>
                                        <p:cTn id="16" dur="500"/>
                                        <p:tgtEl>
                                          <p:spTgt spid="25">
                                            <p:txEl>
                                              <p:pRg st="0" end="0"/>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5">
                                            <p:txEl>
                                              <p:pRg st="2" end="2"/>
                                            </p:txEl>
                                          </p:spTgt>
                                        </p:tgtEl>
                                        <p:attrNameLst>
                                          <p:attrName>style.visibility</p:attrName>
                                        </p:attrNameLst>
                                      </p:cBhvr>
                                      <p:to>
                                        <p:strVal val="visible"/>
                                      </p:to>
                                    </p:set>
                                    <p:animEffect transition="in" filter="fade">
                                      <p:cBhvr>
                                        <p:cTn id="20" dur="500"/>
                                        <p:tgtEl>
                                          <p:spTgt spid="25">
                                            <p:txEl>
                                              <p:pRg st="2" end="2"/>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5">
                                            <p:txEl>
                                              <p:pRg st="4" end="4"/>
                                            </p:txEl>
                                          </p:spTgt>
                                        </p:tgtEl>
                                        <p:attrNameLst>
                                          <p:attrName>style.visibility</p:attrName>
                                        </p:attrNameLst>
                                      </p:cBhvr>
                                      <p:to>
                                        <p:strVal val="visible"/>
                                      </p:to>
                                    </p:set>
                                    <p:animEffect transition="in" filter="fade">
                                      <p:cBhvr>
                                        <p:cTn id="24" dur="500"/>
                                        <p:tgtEl>
                                          <p:spTgt spid="25">
                                            <p:txEl>
                                              <p:pRg st="4" end="4"/>
                                            </p:txEl>
                                          </p:spTgt>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5">
                                            <p:txEl>
                                              <p:pRg st="6" end="6"/>
                                            </p:txEl>
                                          </p:spTgt>
                                        </p:tgtEl>
                                        <p:attrNameLst>
                                          <p:attrName>style.visibility</p:attrName>
                                        </p:attrNameLst>
                                      </p:cBhvr>
                                      <p:to>
                                        <p:strVal val="visible"/>
                                      </p:to>
                                    </p:set>
                                    <p:animEffect transition="in" filter="fade">
                                      <p:cBhvr>
                                        <p:cTn id="28" dur="500"/>
                                        <p:tgtEl>
                                          <p:spTgt spid="25">
                                            <p:txEl>
                                              <p:pRg st="6" end="6"/>
                                            </p:txEl>
                                          </p:spTgt>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25">
                                            <p:txEl>
                                              <p:pRg st="8" end="8"/>
                                            </p:txEl>
                                          </p:spTgt>
                                        </p:tgtEl>
                                        <p:attrNameLst>
                                          <p:attrName>style.visibility</p:attrName>
                                        </p:attrNameLst>
                                      </p:cBhvr>
                                      <p:to>
                                        <p:strVal val="visible"/>
                                      </p:to>
                                    </p:set>
                                    <p:animEffect transition="in" filter="fade">
                                      <p:cBhvr>
                                        <p:cTn id="32"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contact icon">
            <a:extLst>
              <a:ext uri="{FF2B5EF4-FFF2-40B4-BE49-F238E27FC236}">
                <a16:creationId xmlns:a16="http://schemas.microsoft.com/office/drawing/2014/main" id="{2313B7C9-E004-4E72-A02D-4B727CECBC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053" b="9348"/>
          <a:stretch/>
        </p:blipFill>
        <p:spPr bwMode="auto">
          <a:xfrm>
            <a:off x="244702" y="3281756"/>
            <a:ext cx="1584098" cy="246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ontent Placeholder 2"/>
          <p:cNvSpPr>
            <a:spLocks noGrp="1" noChangeArrowheads="1"/>
          </p:cNvSpPr>
          <p:nvPr>
            <p:ph idx="1"/>
          </p:nvPr>
        </p:nvSpPr>
        <p:spPr>
          <a:xfrm>
            <a:off x="1485901" y="1795090"/>
            <a:ext cx="7658100" cy="5062910"/>
          </a:xfrm>
        </p:spPr>
        <p:txBody>
          <a:bodyPr>
            <a:normAutofit fontScale="77500" lnSpcReduction="20000"/>
          </a:bodyPr>
          <a:lstStyle/>
          <a:p>
            <a:pPr marL="342900" lvl="1" indent="0">
              <a:buNone/>
            </a:pPr>
            <a:r>
              <a:rPr lang="en-CA" altLang="en-US" sz="3600" b="1" dirty="0">
                <a:latin typeface="Arial" panose="020B0604020202020204" pitchFamily="34" charset="0"/>
                <a:cs typeface="Arial" panose="020B0604020202020204" pitchFamily="34" charset="0"/>
              </a:rPr>
              <a:t>	    Reconstruct Main St</a:t>
            </a:r>
            <a:br>
              <a:rPr lang="en-CA" altLang="en-US" sz="3600" b="1" dirty="0">
                <a:latin typeface="Arial" panose="020B0604020202020204" pitchFamily="34" charset="0"/>
                <a:cs typeface="Arial" panose="020B0604020202020204" pitchFamily="34" charset="0"/>
              </a:rPr>
            </a:br>
            <a:endParaRPr lang="en-CA" altLang="en-US" sz="2475" dirty="0">
              <a:latin typeface="Arial" panose="020B0604020202020204" pitchFamily="34" charset="0"/>
              <a:cs typeface="Arial" panose="020B0604020202020204" pitchFamily="34" charset="0"/>
            </a:endParaRPr>
          </a:p>
          <a:p>
            <a:pPr marL="342900" lvl="1" indent="0">
              <a:buNone/>
            </a:pPr>
            <a:br>
              <a:rPr lang="en-CA" altLang="en-US" sz="2475" dirty="0">
                <a:latin typeface="Arial" panose="020B0604020202020204" pitchFamily="34" charset="0"/>
                <a:cs typeface="Arial" panose="020B0604020202020204" pitchFamily="34" charset="0"/>
              </a:rPr>
            </a:br>
            <a:endParaRPr lang="en-CA" altLang="en-US" sz="2475" dirty="0">
              <a:latin typeface="Arial" panose="020B0604020202020204" pitchFamily="34" charset="0"/>
              <a:cs typeface="Arial" panose="020B0604020202020204" pitchFamily="34" charset="0"/>
            </a:endParaRPr>
          </a:p>
          <a:p>
            <a:pPr marL="342900" lvl="1" indent="0">
              <a:buNone/>
            </a:pPr>
            <a:r>
              <a:rPr lang="en-CA" altLang="en-US" sz="3100" b="1" dirty="0">
                <a:latin typeface="Arial" panose="020B0604020202020204" pitchFamily="34" charset="0"/>
                <a:cs typeface="Arial" panose="020B0604020202020204" pitchFamily="34" charset="0"/>
              </a:rPr>
              <a:t>	Means of Contact</a:t>
            </a:r>
          </a:p>
          <a:p>
            <a:pPr marL="342900" lvl="1" indent="0">
              <a:buNone/>
            </a:pPr>
            <a:endParaRPr lang="en-CA" altLang="en-US" sz="2475" dirty="0">
              <a:latin typeface="Arial" panose="020B0604020202020204" pitchFamily="34" charset="0"/>
              <a:cs typeface="Arial" panose="020B0604020202020204" pitchFamily="34" charset="0"/>
            </a:endParaRPr>
          </a:p>
          <a:p>
            <a:pPr lvl="1" indent="-342900"/>
            <a:r>
              <a:rPr lang="en-CA" altLang="en-US" sz="2300" dirty="0">
                <a:latin typeface="Arial" panose="020B0604020202020204" pitchFamily="34" charset="0"/>
                <a:cs typeface="Arial" panose="020B0604020202020204" pitchFamily="34" charset="0"/>
              </a:rPr>
              <a:t>General Community			Press Release, Ads, Social 					Media, Web Site</a:t>
            </a:r>
            <a:br>
              <a:rPr lang="en-CA" altLang="en-US" sz="2300" dirty="0">
                <a:latin typeface="Arial" panose="020B0604020202020204" pitchFamily="34" charset="0"/>
                <a:cs typeface="Arial" panose="020B0604020202020204" pitchFamily="34" charset="0"/>
              </a:rPr>
            </a:br>
            <a:endParaRPr lang="en-CA" altLang="en-US" sz="2300" dirty="0">
              <a:latin typeface="Arial" panose="020B0604020202020204" pitchFamily="34" charset="0"/>
              <a:cs typeface="Arial" panose="020B0604020202020204" pitchFamily="34" charset="0"/>
            </a:endParaRPr>
          </a:p>
          <a:p>
            <a:pPr lvl="1" indent="-342900"/>
            <a:r>
              <a:rPr lang="en-CA" altLang="en-US" sz="2300" dirty="0">
                <a:latin typeface="Arial" panose="020B0604020202020204" pitchFamily="34" charset="0"/>
                <a:cs typeface="Arial" panose="020B0604020202020204" pitchFamily="34" charset="0"/>
              </a:rPr>
              <a:t>Adjacent Owners			Letters, Flyers, </a:t>
            </a:r>
          </a:p>
          <a:p>
            <a:pPr marL="342900" lvl="1" indent="0">
              <a:buNone/>
            </a:pPr>
            <a:r>
              <a:rPr lang="en-CA" altLang="en-US" sz="2300" dirty="0">
                <a:latin typeface="Arial" panose="020B0604020202020204" pitchFamily="34" charset="0"/>
                <a:cs typeface="Arial" panose="020B0604020202020204" pitchFamily="34" charset="0"/>
              </a:rPr>
              <a:t>					Personal Contact</a:t>
            </a:r>
            <a:br>
              <a:rPr lang="en-CA" altLang="en-US" sz="2300" dirty="0">
                <a:latin typeface="Arial" panose="020B0604020202020204" pitchFamily="34" charset="0"/>
                <a:cs typeface="Arial" panose="020B0604020202020204" pitchFamily="34" charset="0"/>
              </a:rPr>
            </a:br>
            <a:endParaRPr lang="en-CA" altLang="en-US" sz="2300" dirty="0">
              <a:latin typeface="Arial" panose="020B0604020202020204" pitchFamily="34" charset="0"/>
              <a:cs typeface="Arial" panose="020B0604020202020204" pitchFamily="34" charset="0"/>
            </a:endParaRPr>
          </a:p>
          <a:p>
            <a:pPr lvl="1" indent="-342900"/>
            <a:r>
              <a:rPr lang="en-CA" altLang="en-US" sz="2300" dirty="0">
                <a:latin typeface="Arial" panose="020B0604020202020204" pitchFamily="34" charset="0"/>
                <a:cs typeface="Arial" panose="020B0604020202020204" pitchFamily="34" charset="0"/>
              </a:rPr>
              <a:t>BIA, Chamber of Commerce		Email, Personal Contact</a:t>
            </a:r>
            <a:br>
              <a:rPr lang="en-CA" altLang="en-US" sz="2300" dirty="0">
                <a:latin typeface="Arial" panose="020B0604020202020204" pitchFamily="34" charset="0"/>
                <a:cs typeface="Arial" panose="020B0604020202020204" pitchFamily="34" charset="0"/>
              </a:rPr>
            </a:br>
            <a:endParaRPr lang="en-CA" altLang="en-US" sz="2300" dirty="0">
              <a:latin typeface="Arial" panose="020B0604020202020204" pitchFamily="34" charset="0"/>
              <a:cs typeface="Arial" panose="020B0604020202020204" pitchFamily="34" charset="0"/>
            </a:endParaRPr>
          </a:p>
          <a:p>
            <a:pPr lvl="1" indent="-342900"/>
            <a:r>
              <a:rPr lang="en-CA" altLang="en-US" sz="2300" dirty="0">
                <a:latin typeface="Arial" panose="020B0604020202020204" pitchFamily="34" charset="0"/>
                <a:cs typeface="Arial" panose="020B0604020202020204" pitchFamily="34" charset="0"/>
              </a:rPr>
              <a:t>Cycling Club			Email, Personal Contact</a:t>
            </a:r>
            <a:br>
              <a:rPr lang="en-CA" altLang="en-US" sz="2300" dirty="0">
                <a:latin typeface="Arial" panose="020B0604020202020204" pitchFamily="34" charset="0"/>
                <a:cs typeface="Arial" panose="020B0604020202020204" pitchFamily="34" charset="0"/>
              </a:rPr>
            </a:br>
            <a:endParaRPr lang="en-CA" altLang="en-US" sz="2300" dirty="0">
              <a:latin typeface="Arial" panose="020B0604020202020204" pitchFamily="34" charset="0"/>
              <a:cs typeface="Arial" panose="020B0604020202020204" pitchFamily="34" charset="0"/>
            </a:endParaRPr>
          </a:p>
          <a:p>
            <a:pPr lvl="1" indent="-342900"/>
            <a:r>
              <a:rPr lang="en-CA" altLang="en-US" sz="2300" dirty="0">
                <a:latin typeface="Arial" panose="020B0604020202020204" pitchFamily="34" charset="0"/>
                <a:cs typeface="Arial" panose="020B0604020202020204" pitchFamily="34" charset="0"/>
              </a:rPr>
              <a:t>Accessibility Committee		Email, Personal Contact</a:t>
            </a:r>
            <a:br>
              <a:rPr lang="en-CA" altLang="en-US" sz="2300" dirty="0">
                <a:latin typeface="Arial" panose="020B0604020202020204" pitchFamily="34" charset="0"/>
                <a:cs typeface="Arial" panose="020B0604020202020204" pitchFamily="34" charset="0"/>
              </a:rPr>
            </a:br>
            <a:endParaRPr lang="en-CA" altLang="en-US" sz="2300" dirty="0">
              <a:latin typeface="Arial" panose="020B0604020202020204" pitchFamily="34" charset="0"/>
              <a:cs typeface="Arial" panose="020B0604020202020204" pitchFamily="34" charset="0"/>
            </a:endParaRPr>
          </a:p>
          <a:p>
            <a:pPr lvl="1" indent="-342900"/>
            <a:r>
              <a:rPr lang="en-CA" altLang="en-US" sz="2300" dirty="0">
                <a:latin typeface="Arial" panose="020B0604020202020204" pitchFamily="34" charset="0"/>
                <a:cs typeface="Arial" panose="020B0604020202020204" pitchFamily="34" charset="0"/>
              </a:rPr>
              <a:t>Beautification Committee		Email, Personal Contact</a:t>
            </a:r>
            <a:endParaRPr lang="en-CA" altLang="en-US" sz="270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6AC56510-63B3-417B-A7B2-D249B7EDF220}"/>
              </a:ext>
            </a:extLst>
          </p:cNvPr>
          <p:cNvGrpSpPr/>
          <p:nvPr/>
        </p:nvGrpSpPr>
        <p:grpSpPr>
          <a:xfrm>
            <a:off x="-25400" y="-15875"/>
            <a:ext cx="9169400" cy="1408113"/>
            <a:chOff x="-25400" y="-15875"/>
            <a:chExt cx="9169400" cy="1408113"/>
          </a:xfrm>
        </p:grpSpPr>
        <p:sp>
          <p:nvSpPr>
            <p:cNvPr id="15" name="Right Triangle 14">
              <a:extLst>
                <a:ext uri="{FF2B5EF4-FFF2-40B4-BE49-F238E27FC236}">
                  <a16:creationId xmlns:a16="http://schemas.microsoft.com/office/drawing/2014/main" id="{140383F4-1A40-43D2-B736-B3833B40FFE7}"/>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C69F26B5-C292-47E7-BCC8-4A056552E8F5}"/>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Right Triangle 16">
              <a:extLst>
                <a:ext uri="{FF2B5EF4-FFF2-40B4-BE49-F238E27FC236}">
                  <a16:creationId xmlns:a16="http://schemas.microsoft.com/office/drawing/2014/main" id="{E675CA91-E395-4691-8BC8-9EC71E73C582}"/>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8" name="Right Triangle 17">
              <a:extLst>
                <a:ext uri="{FF2B5EF4-FFF2-40B4-BE49-F238E27FC236}">
                  <a16:creationId xmlns:a16="http://schemas.microsoft.com/office/drawing/2014/main" id="{9EA4710F-E8E6-4E47-87D0-62423413C8D1}"/>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9" name="Straight Connector 18">
              <a:extLst>
                <a:ext uri="{FF2B5EF4-FFF2-40B4-BE49-F238E27FC236}">
                  <a16:creationId xmlns:a16="http://schemas.microsoft.com/office/drawing/2014/main" id="{9B5CE651-DF05-4E94-93B4-35CA8BEEEAB7}"/>
                </a:ext>
              </a:extLst>
            </p:cNvPr>
            <p:cNvCxnSpPr>
              <a:cxnSpLocks/>
              <a:endCxn id="1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A764B-B89A-4A3C-B758-DA9D203A9118}"/>
                </a:ext>
              </a:extLst>
            </p:cNvPr>
            <p:cNvCxnSpPr>
              <a:cxnSpLocks/>
              <a:stCxn id="18" idx="3"/>
              <a:endCxn id="1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D7BD9C9-5648-44FA-BAE9-6BD928316D71}"/>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10" descr="A close up of a sign&#10;&#10;Description automatically generated">
              <a:extLst>
                <a:ext uri="{FF2B5EF4-FFF2-40B4-BE49-F238E27FC236}">
                  <a16:creationId xmlns:a16="http://schemas.microsoft.com/office/drawing/2014/main" id="{18CAFA89-4CAB-467A-821D-9F7DFD3524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6F99C80D-6722-42D4-B2FA-C0FB936294DA}"/>
              </a:ext>
            </a:extLst>
          </p:cNvPr>
          <p:cNvSpPr txBox="1">
            <a:spLocks noChangeArrowheads="1"/>
          </p:cNvSpPr>
          <p:nvPr/>
        </p:nvSpPr>
        <p:spPr>
          <a:xfrm>
            <a:off x="1485900" y="798761"/>
            <a:ext cx="6172200"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tLang="en-US" sz="3600" b="1" dirty="0">
                <a:latin typeface="Arial" panose="020B0604020202020204" pitchFamily="34" charset="0"/>
                <a:cs typeface="Arial" panose="020B0604020202020204" pitchFamily="34" charset="0"/>
              </a:rPr>
              <a:t>MCEA </a:t>
            </a:r>
            <a:r>
              <a:rPr lang="en-US" altLang="en-US" sz="3600" b="1" dirty="0">
                <a:latin typeface="Arial" panose="020B0604020202020204" pitchFamily="34" charset="0"/>
                <a:cs typeface="Arial" panose="020B0604020202020204" pitchFamily="34" charset="0"/>
              </a:rPr>
              <a:t>Schedule </a:t>
            </a:r>
            <a:r>
              <a:rPr lang="en-US" altLang="en-US" sz="36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CA"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5" name="Picture 6" descr="Image result for contact icon">
            <a:extLst>
              <a:ext uri="{FF2B5EF4-FFF2-40B4-BE49-F238E27FC236}">
                <a16:creationId xmlns:a16="http://schemas.microsoft.com/office/drawing/2014/main" id="{4A3789FA-218A-4DC1-A9F7-B0288A1228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679" b="67666"/>
          <a:stretch/>
        </p:blipFill>
        <p:spPr bwMode="auto">
          <a:xfrm>
            <a:off x="52568" y="2502989"/>
            <a:ext cx="984183" cy="8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Image result for contact icon">
            <a:extLst>
              <a:ext uri="{FF2B5EF4-FFF2-40B4-BE49-F238E27FC236}">
                <a16:creationId xmlns:a16="http://schemas.microsoft.com/office/drawing/2014/main" id="{F5408F38-ADA5-4487-86AE-71B7C77AB2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3" t="61465" r="66445" b="9348"/>
          <a:stretch/>
        </p:blipFill>
        <p:spPr bwMode="auto">
          <a:xfrm>
            <a:off x="925157" y="2620217"/>
            <a:ext cx="742277" cy="80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2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500"/>
                                        <p:tgtEl>
                                          <p:spTgt spid="16387">
                                            <p:txEl>
                                              <p:pRg st="4" end="4"/>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animEffect transition="in" filter="fade">
                                      <p:cBhvr>
                                        <p:cTn id="21" dur="500"/>
                                        <p:tgtEl>
                                          <p:spTgt spid="1638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387">
                                            <p:txEl>
                                              <p:pRg st="6" end="6"/>
                                            </p:txEl>
                                          </p:spTgt>
                                        </p:tgtEl>
                                        <p:attrNameLst>
                                          <p:attrName>style.visibility</p:attrName>
                                        </p:attrNameLst>
                                      </p:cBhvr>
                                      <p:to>
                                        <p:strVal val="visible"/>
                                      </p:to>
                                    </p:set>
                                    <p:animEffect transition="in" filter="fade">
                                      <p:cBhvr>
                                        <p:cTn id="24" dur="500"/>
                                        <p:tgtEl>
                                          <p:spTgt spid="16387">
                                            <p:txEl>
                                              <p:pRg st="6" end="6"/>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6387">
                                            <p:txEl>
                                              <p:pRg st="7" end="7"/>
                                            </p:txEl>
                                          </p:spTgt>
                                        </p:tgtEl>
                                        <p:attrNameLst>
                                          <p:attrName>style.visibility</p:attrName>
                                        </p:attrNameLst>
                                      </p:cBhvr>
                                      <p:to>
                                        <p:strVal val="visible"/>
                                      </p:to>
                                    </p:set>
                                    <p:animEffect transition="in" filter="fade">
                                      <p:cBhvr>
                                        <p:cTn id="28" dur="500"/>
                                        <p:tgtEl>
                                          <p:spTgt spid="16387">
                                            <p:txEl>
                                              <p:pRg st="7" end="7"/>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6387">
                                            <p:txEl>
                                              <p:pRg st="8" end="8"/>
                                            </p:txEl>
                                          </p:spTgt>
                                        </p:tgtEl>
                                        <p:attrNameLst>
                                          <p:attrName>style.visibility</p:attrName>
                                        </p:attrNameLst>
                                      </p:cBhvr>
                                      <p:to>
                                        <p:strVal val="visible"/>
                                      </p:to>
                                    </p:set>
                                    <p:animEffect transition="in" filter="fade">
                                      <p:cBhvr>
                                        <p:cTn id="32" dur="500"/>
                                        <p:tgtEl>
                                          <p:spTgt spid="16387">
                                            <p:txEl>
                                              <p:pRg st="8" end="8"/>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6387">
                                            <p:txEl>
                                              <p:pRg st="9" end="9"/>
                                            </p:txEl>
                                          </p:spTgt>
                                        </p:tgtEl>
                                        <p:attrNameLst>
                                          <p:attrName>style.visibility</p:attrName>
                                        </p:attrNameLst>
                                      </p:cBhvr>
                                      <p:to>
                                        <p:strVal val="visible"/>
                                      </p:to>
                                    </p:set>
                                    <p:animEffect transition="in" filter="fade">
                                      <p:cBhvr>
                                        <p:cTn id="36" dur="500"/>
                                        <p:tgtEl>
                                          <p:spTgt spid="16387">
                                            <p:txEl>
                                              <p:pRg st="9" end="9"/>
                                            </p:txEl>
                                          </p:spTgt>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16387">
                                            <p:txEl>
                                              <p:pRg st="10" end="10"/>
                                            </p:txEl>
                                          </p:spTgt>
                                        </p:tgtEl>
                                        <p:attrNameLst>
                                          <p:attrName>style.visibility</p:attrName>
                                        </p:attrNameLst>
                                      </p:cBhvr>
                                      <p:to>
                                        <p:strVal val="visible"/>
                                      </p:to>
                                    </p:set>
                                    <p:animEffect transition="in" filter="fade">
                                      <p:cBhvr>
                                        <p:cTn id="40" dur="500"/>
                                        <p:tgtEl>
                                          <p:spTgt spid="16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en-US" sz="1050"/>
              <a:t>1</a:t>
            </a:r>
          </a:p>
        </p:txBody>
      </p:sp>
      <p:sp>
        <p:nvSpPr>
          <p:cNvPr id="14" name="Rectangle 2"/>
          <p:cNvSpPr txBox="1">
            <a:spLocks noChangeArrowheads="1"/>
          </p:cNvSpPr>
          <p:nvPr/>
        </p:nvSpPr>
        <p:spPr bwMode="auto">
          <a:xfrm>
            <a:off x="628650" y="959645"/>
            <a:ext cx="8515350" cy="5396708"/>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defRPr/>
            </a:pPr>
            <a:r>
              <a:rPr lang="en-CA" sz="3200" b="1" kern="0" dirty="0">
                <a:solidFill>
                  <a:schemeClr val="tx1"/>
                </a:solidFill>
                <a:latin typeface="Arial" panose="020B0604020202020204" pitchFamily="34" charset="0"/>
                <a:ea typeface="Tahoma" panose="020B0604030504040204" pitchFamily="34" charset="0"/>
                <a:cs typeface="Arial" panose="020B0604020202020204" pitchFamily="34" charset="0"/>
              </a:rPr>
              <a:t>Reporting MCEA Projects</a:t>
            </a:r>
          </a:p>
          <a:p>
            <a:pPr algn="l" eaLnBrk="1" hangingPunct="1">
              <a:defRPr/>
            </a:pPr>
            <a:endParaRPr lang="en-CA" sz="2400" b="1" kern="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l" eaLnBrk="1" hangingPunct="1">
              <a:defRPr/>
            </a:pPr>
            <a:r>
              <a:rPr lang="en-CA" sz="2400" b="1" kern="0" dirty="0">
                <a:solidFill>
                  <a:schemeClr val="tx1"/>
                </a:solidFill>
                <a:latin typeface="Arial" panose="020B0604020202020204" pitchFamily="34" charset="0"/>
                <a:ea typeface="Tahoma" panose="020B0604030504040204" pitchFamily="34" charset="0"/>
                <a:cs typeface="Arial" panose="020B0604020202020204" pitchFamily="34" charset="0"/>
              </a:rPr>
              <a:t>A.1.5.1 - Streamlined Project Initiation Form</a:t>
            </a:r>
          </a:p>
          <a:p>
            <a:pPr algn="l" eaLnBrk="1" hangingPunct="1">
              <a:defRPr/>
            </a:pPr>
            <a:endParaRPr lang="en-CA" sz="2400" b="1" kern="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marL="342900" indent="-342900" algn="l" eaLnBrk="1" hangingPunct="1">
              <a:buFont typeface="Arial" panose="020B0604020202020204" pitchFamily="34" charset="0"/>
              <a:buChar char="•"/>
              <a:defRPr/>
            </a:pPr>
            <a:r>
              <a:rPr lang="en-CA" sz="2400" kern="0" dirty="0">
                <a:solidFill>
                  <a:schemeClr val="tx1"/>
                </a:solidFill>
                <a:latin typeface="Arial" panose="020B0604020202020204" pitchFamily="34" charset="0"/>
                <a:ea typeface="Tahoma" panose="020B0604030504040204" pitchFamily="34" charset="0"/>
                <a:cs typeface="Arial" panose="020B0604020202020204" pitchFamily="34" charset="0"/>
              </a:rPr>
              <a:t>All Schedule B or C projects must be reported</a:t>
            </a:r>
          </a:p>
          <a:p>
            <a:pPr marL="342900" indent="-342900" algn="l" eaLnBrk="1" hangingPunct="1">
              <a:buFont typeface="Arial" panose="020B0604020202020204" pitchFamily="34" charset="0"/>
              <a:buChar char="•"/>
              <a:defRPr/>
            </a:pPr>
            <a:r>
              <a:rPr lang="en-CA" sz="2400" kern="0" dirty="0">
                <a:solidFill>
                  <a:schemeClr val="tx1"/>
                </a:solidFill>
                <a:latin typeface="Arial" panose="020B0604020202020204" pitchFamily="34" charset="0"/>
                <a:ea typeface="Tahoma" panose="020B0604030504040204" pitchFamily="34" charset="0"/>
                <a:cs typeface="Arial" panose="020B0604020202020204" pitchFamily="34" charset="0"/>
              </a:rPr>
              <a:t>Projects that follow ASP to become exempt</a:t>
            </a:r>
          </a:p>
          <a:p>
            <a:pPr marL="800100" lvl="1" indent="-342900" algn="l" eaLnBrk="1" hangingPunct="1">
              <a:buFont typeface="Courier New" panose="02070309020205020404" pitchFamily="49" charset="0"/>
              <a:buChar char="o"/>
              <a:defRPr/>
            </a:pPr>
            <a:r>
              <a:rPr lang="en-CA" sz="2400" kern="0" dirty="0">
                <a:solidFill>
                  <a:schemeClr val="tx1"/>
                </a:solidFill>
                <a:latin typeface="Arial" panose="020B0604020202020204" pitchFamily="34" charset="0"/>
                <a:ea typeface="Tahoma" panose="020B0604030504040204" pitchFamily="34" charset="0"/>
                <a:cs typeface="Arial" panose="020B0604020202020204" pitchFamily="34" charset="0"/>
              </a:rPr>
              <a:t>Are designated Schedule B/C – Report</a:t>
            </a:r>
          </a:p>
          <a:p>
            <a:pPr marL="800100" lvl="1" indent="-342900" algn="l" eaLnBrk="1" hangingPunct="1">
              <a:buFont typeface="Courier New" panose="02070309020205020404" pitchFamily="49" charset="0"/>
              <a:buChar char="o"/>
              <a:defRPr/>
            </a:pPr>
            <a:r>
              <a:rPr lang="en-CA" sz="2400" kern="0" dirty="0">
                <a:solidFill>
                  <a:schemeClr val="tx1"/>
                </a:solidFill>
                <a:latin typeface="Arial" panose="020B0604020202020204" pitchFamily="34" charset="0"/>
                <a:ea typeface="Tahoma" panose="020B0604030504040204" pitchFamily="34" charset="0"/>
                <a:cs typeface="Arial" panose="020B0604020202020204" pitchFamily="34" charset="0"/>
              </a:rPr>
              <a:t>Shift to Exempt – Report as Schedule A+</a:t>
            </a:r>
          </a:p>
          <a:p>
            <a:pPr marL="342900" indent="-342900" algn="l" eaLnBrk="1" hangingPunct="1">
              <a:buFont typeface="Arial" panose="020B0604020202020204" pitchFamily="34" charset="0"/>
              <a:buChar char="•"/>
              <a:defRPr/>
            </a:pPr>
            <a:r>
              <a:rPr lang="en-CA" sz="2400" kern="0" dirty="0">
                <a:solidFill>
                  <a:schemeClr val="tx1"/>
                </a:solidFill>
                <a:latin typeface="Arial" panose="020B0604020202020204" pitchFamily="34" charset="0"/>
                <a:ea typeface="Tahoma" panose="020B0604030504040204" pitchFamily="34" charset="0"/>
                <a:cs typeface="Arial" panose="020B0604020202020204" pitchFamily="34" charset="0"/>
              </a:rPr>
              <a:t>Other Schedule A+ projects </a:t>
            </a:r>
          </a:p>
          <a:p>
            <a:pPr marL="800100" lvl="1" indent="-342900" algn="l" eaLnBrk="1" hangingPunct="1">
              <a:buFont typeface="Courier New" panose="02070309020205020404" pitchFamily="49" charset="0"/>
              <a:buChar char="o"/>
              <a:defRPr/>
            </a:pPr>
            <a:r>
              <a:rPr lang="en-CA" sz="2400" kern="0" dirty="0">
                <a:solidFill>
                  <a:schemeClr val="tx1"/>
                </a:solidFill>
                <a:latin typeface="Arial" panose="020B0604020202020204" pitchFamily="34" charset="0"/>
                <a:ea typeface="Tahoma" panose="020B0604030504040204" pitchFamily="34" charset="0"/>
                <a:cs typeface="Arial" panose="020B0604020202020204" pitchFamily="34" charset="0"/>
              </a:rPr>
              <a:t>Are designated exempt – </a:t>
            </a:r>
            <a:r>
              <a:rPr lang="en-CA" sz="2400" b="1" kern="0" dirty="0">
                <a:solidFill>
                  <a:schemeClr val="tx1"/>
                </a:solidFill>
                <a:latin typeface="Arial" panose="020B0604020202020204" pitchFamily="34" charset="0"/>
                <a:ea typeface="Tahoma" panose="020B0604030504040204" pitchFamily="34" charset="0"/>
                <a:cs typeface="Arial" panose="020B0604020202020204" pitchFamily="34" charset="0"/>
              </a:rPr>
              <a:t>Do Not Report</a:t>
            </a:r>
          </a:p>
          <a:p>
            <a:pPr eaLnBrk="1" hangingPunct="1">
              <a:defRPr/>
            </a:pPr>
            <a:endParaRPr lang="en-CA" sz="2400" b="1" kern="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eaLnBrk="1" hangingPunct="1">
              <a:defRPr/>
            </a:pPr>
            <a:endParaRPr lang="en-CA" sz="2400" b="1" kern="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eaLnBrk="1" hangingPunct="1">
              <a:defRPr/>
            </a:pPr>
            <a:endParaRPr lang="en-US" sz="2100" b="1" kern="0" dirty="0">
              <a:latin typeface="Tahoma" panose="020B0604030504040204" pitchFamily="34" charset="0"/>
              <a:ea typeface="Tahoma" panose="020B0604030504040204" pitchFamily="34" charset="0"/>
              <a:cs typeface="Tahoma" panose="020B0604030504040204" pitchFamily="34" charset="0"/>
            </a:endParaRPr>
          </a:p>
        </p:txBody>
      </p:sp>
      <p:sp>
        <p:nvSpPr>
          <p:cNvPr id="12" name="Right Triangle 11">
            <a:extLst>
              <a:ext uri="{FF2B5EF4-FFF2-40B4-BE49-F238E27FC236}">
                <a16:creationId xmlns:a16="http://schemas.microsoft.com/office/drawing/2014/main" id="{3799711F-16A2-4E93-B5C7-41CEDF429738}"/>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Right Triangle 12">
            <a:extLst>
              <a:ext uri="{FF2B5EF4-FFF2-40B4-BE49-F238E27FC236}">
                <a16:creationId xmlns:a16="http://schemas.microsoft.com/office/drawing/2014/main" id="{1EA6D1C0-F141-48A0-87D7-F5926515A836}"/>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1B1614D5-0EAB-48A1-A58F-5AE4C69DC96B}"/>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2BF6110D-4781-4FDC-BB44-5F97E9D53450}"/>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0B4E0BB9-BAE1-41C3-A0AA-37FBFB216512}"/>
              </a:ext>
            </a:extLst>
          </p:cNvPr>
          <p:cNvCxnSpPr>
            <a:cxnSpLocks/>
            <a:endCxn id="15"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829207D-2BFF-43F6-8324-9E4F7F9F1CD6}"/>
              </a:ext>
            </a:extLst>
          </p:cNvPr>
          <p:cNvCxnSpPr>
            <a:cxnSpLocks/>
            <a:stCxn id="17" idx="3"/>
            <a:endCxn id="15"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6A0682-7092-455B-963C-BD9D086D1514}"/>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4D0649EC-D80B-4798-98E2-7FD4FDF894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463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noChangeArrowheads="1"/>
          </p:cNvSpPr>
          <p:nvPr>
            <p:ph idx="1"/>
          </p:nvPr>
        </p:nvSpPr>
        <p:spPr>
          <a:xfrm>
            <a:off x="0" y="1893347"/>
            <a:ext cx="9144000" cy="4924966"/>
          </a:xfrm>
        </p:spPr>
        <p:txBody>
          <a:bodyPr>
            <a:normAutofit/>
          </a:bodyPr>
          <a:lstStyle/>
          <a:p>
            <a:pPr marL="342900" lvl="1" indent="0">
              <a:buNone/>
            </a:pPr>
            <a:r>
              <a:rPr lang="en-CA" altLang="en-US" sz="3000" b="1" dirty="0">
                <a:latin typeface="Arial" panose="020B0604020202020204" pitchFamily="34" charset="0"/>
                <a:cs typeface="Arial" panose="020B0604020202020204" pitchFamily="34" charset="0"/>
              </a:rPr>
              <a:t>			Reconstruct Main St</a:t>
            </a:r>
            <a:br>
              <a:rPr lang="en-CA" altLang="en-US" sz="3000" b="1" dirty="0">
                <a:latin typeface="Arial" panose="020B0604020202020204" pitchFamily="34" charset="0"/>
                <a:cs typeface="Arial" panose="020B0604020202020204" pitchFamily="34" charset="0"/>
              </a:rPr>
            </a:br>
            <a:endParaRPr lang="en-CA" altLang="en-US" sz="3000" b="1" dirty="0">
              <a:latin typeface="Arial" panose="020B0604020202020204" pitchFamily="34" charset="0"/>
              <a:cs typeface="Arial" panose="020B0604020202020204" pitchFamily="34" charset="0"/>
            </a:endParaRPr>
          </a:p>
          <a:p>
            <a:pPr marL="342900" lvl="1" indent="0">
              <a:buNone/>
            </a:pPr>
            <a:endParaRPr lang="en-CA" altLang="en-US" sz="2475" dirty="0">
              <a:latin typeface="Arial" panose="020B0604020202020204" pitchFamily="34" charset="0"/>
              <a:cs typeface="Arial" panose="020B0604020202020204" pitchFamily="34" charset="0"/>
            </a:endParaRPr>
          </a:p>
          <a:p>
            <a:pPr marL="342900" lvl="1" indent="0">
              <a:buNone/>
            </a:pPr>
            <a:r>
              <a:rPr lang="en-CA" altLang="en-US" sz="2200" b="1" dirty="0">
                <a:latin typeface="Arial" panose="020B0604020202020204" pitchFamily="34" charset="0"/>
                <a:cs typeface="Arial" panose="020B0604020202020204" pitchFamily="34" charset="0"/>
              </a:rPr>
              <a:t>Level of Consultation/General Timing</a:t>
            </a:r>
          </a:p>
          <a:p>
            <a:pPr marL="342900" lvl="1" indent="0">
              <a:buNone/>
            </a:pPr>
            <a:endParaRPr lang="en-CA" altLang="en-US" sz="2475" dirty="0">
              <a:latin typeface="Arial" panose="020B0604020202020204" pitchFamily="34" charset="0"/>
              <a:cs typeface="Arial" panose="020B0604020202020204" pitchFamily="34" charset="0"/>
            </a:endParaRPr>
          </a:p>
          <a:p>
            <a:pPr marL="342900" lvl="1" indent="0">
              <a:buNone/>
            </a:pPr>
            <a:r>
              <a:rPr lang="en-CA" altLang="en-US" sz="2000" b="1" dirty="0">
                <a:latin typeface="Arial" panose="020B0604020202020204" pitchFamily="34" charset="0"/>
                <a:cs typeface="Arial" panose="020B0604020202020204" pitchFamily="34" charset="0"/>
              </a:rPr>
              <a:t>Open House #1 </a:t>
            </a:r>
            <a:endParaRPr lang="en-CA" altLang="en-US" sz="2000" b="1" dirty="0">
              <a:solidFill>
                <a:srgbClr val="FF0000"/>
              </a:solidFill>
              <a:latin typeface="Arial" panose="020B0604020202020204" pitchFamily="34" charset="0"/>
              <a:cs typeface="Arial" panose="020B0604020202020204" pitchFamily="34" charset="0"/>
            </a:endParaRPr>
          </a:p>
          <a:p>
            <a:pPr lvl="1" indent="-342900"/>
            <a:r>
              <a:rPr lang="en-CA" altLang="en-US" sz="2000" dirty="0">
                <a:latin typeface="Arial" panose="020B0604020202020204" pitchFamily="34" charset="0"/>
                <a:cs typeface="Arial" panose="020B0604020202020204" pitchFamily="34" charset="0"/>
              </a:rPr>
              <a:t>  September</a:t>
            </a:r>
          </a:p>
          <a:p>
            <a:pPr lvl="1" indent="-342900"/>
            <a:r>
              <a:rPr lang="en-CA" altLang="en-US" sz="2000" dirty="0">
                <a:latin typeface="Arial" panose="020B0604020202020204" pitchFamily="34" charset="0"/>
                <a:cs typeface="Arial" panose="020B0604020202020204" pitchFamily="34" charset="0"/>
              </a:rPr>
              <a:t>  Review Existing Conditions</a:t>
            </a:r>
          </a:p>
          <a:p>
            <a:pPr lvl="1" indent="-342900"/>
            <a:r>
              <a:rPr lang="en-CA" altLang="en-US" sz="2000" dirty="0">
                <a:latin typeface="Arial" panose="020B0604020202020204" pitchFamily="34" charset="0"/>
                <a:cs typeface="Arial" panose="020B0604020202020204" pitchFamily="34" charset="0"/>
              </a:rPr>
              <a:t>  Identify Priorities – Parking, Cycling, Streetscape</a:t>
            </a:r>
            <a:br>
              <a:rPr lang="en-CA" altLang="en-US" sz="2000" dirty="0">
                <a:latin typeface="Arial" panose="020B0604020202020204" pitchFamily="34" charset="0"/>
                <a:cs typeface="Arial" panose="020B0604020202020204" pitchFamily="34" charset="0"/>
              </a:rPr>
            </a:br>
            <a:endParaRPr lang="en-CA" altLang="en-US" sz="2000" dirty="0">
              <a:latin typeface="Arial" panose="020B0604020202020204" pitchFamily="34" charset="0"/>
              <a:cs typeface="Arial" panose="020B0604020202020204" pitchFamily="34" charset="0"/>
            </a:endParaRPr>
          </a:p>
          <a:p>
            <a:pPr marL="342900" lvl="1" indent="0">
              <a:buNone/>
            </a:pPr>
            <a:r>
              <a:rPr lang="en-CA" altLang="en-US" sz="2000" b="1" dirty="0">
                <a:latin typeface="Arial" panose="020B0604020202020204" pitchFamily="34" charset="0"/>
                <a:cs typeface="Arial" panose="020B0604020202020204" pitchFamily="34" charset="0"/>
              </a:rPr>
              <a:t>Open House # 2 </a:t>
            </a:r>
            <a:endParaRPr lang="en-CA" altLang="en-US" sz="2000" b="1" dirty="0">
              <a:solidFill>
                <a:srgbClr val="FF0000"/>
              </a:solidFill>
              <a:latin typeface="Arial" panose="020B0604020202020204" pitchFamily="34" charset="0"/>
              <a:cs typeface="Arial" panose="020B0604020202020204" pitchFamily="34" charset="0"/>
            </a:endParaRPr>
          </a:p>
          <a:p>
            <a:pPr lvl="1" indent="-342900"/>
            <a:r>
              <a:rPr lang="en-CA" altLang="en-US" sz="2000" dirty="0">
                <a:latin typeface="Arial" panose="020B0604020202020204" pitchFamily="34" charset="0"/>
                <a:cs typeface="Arial" panose="020B0604020202020204" pitchFamily="34" charset="0"/>
              </a:rPr>
              <a:t>  November</a:t>
            </a:r>
          </a:p>
          <a:p>
            <a:pPr lvl="1" indent="-342900"/>
            <a:r>
              <a:rPr lang="en-CA" altLang="en-US" sz="2000" dirty="0">
                <a:latin typeface="Arial" panose="020B0604020202020204" pitchFamily="34" charset="0"/>
                <a:cs typeface="Arial" panose="020B0604020202020204" pitchFamily="34" charset="0"/>
              </a:rPr>
              <a:t>  Review Options for Reconstruction</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40</a:t>
            </a:fld>
            <a:endParaRPr lang="en-US" altLang="en-US" sz="1050"/>
          </a:p>
        </p:txBody>
      </p:sp>
      <p:grpSp>
        <p:nvGrpSpPr>
          <p:cNvPr id="15" name="Group 14">
            <a:extLst>
              <a:ext uri="{FF2B5EF4-FFF2-40B4-BE49-F238E27FC236}">
                <a16:creationId xmlns:a16="http://schemas.microsoft.com/office/drawing/2014/main" id="{A1D33DC0-4FC4-4DC6-810A-9C67DFA243B0}"/>
              </a:ext>
            </a:extLst>
          </p:cNvPr>
          <p:cNvGrpSpPr/>
          <p:nvPr/>
        </p:nvGrpSpPr>
        <p:grpSpPr>
          <a:xfrm>
            <a:off x="-25400" y="-15875"/>
            <a:ext cx="9169400" cy="1408113"/>
            <a:chOff x="-25400" y="-15875"/>
            <a:chExt cx="9169400" cy="1408113"/>
          </a:xfrm>
        </p:grpSpPr>
        <p:sp>
          <p:nvSpPr>
            <p:cNvPr id="16" name="Right Triangle 15">
              <a:extLst>
                <a:ext uri="{FF2B5EF4-FFF2-40B4-BE49-F238E27FC236}">
                  <a16:creationId xmlns:a16="http://schemas.microsoft.com/office/drawing/2014/main" id="{FC7EDCD8-EDAB-4BC4-9658-AA4D5F0DD99C}"/>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Right Triangle 16">
              <a:extLst>
                <a:ext uri="{FF2B5EF4-FFF2-40B4-BE49-F238E27FC236}">
                  <a16:creationId xmlns:a16="http://schemas.microsoft.com/office/drawing/2014/main" id="{7369DF83-2F6D-4A5E-949E-D8EDEA871DD1}"/>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 name="Right Triangle 17">
              <a:extLst>
                <a:ext uri="{FF2B5EF4-FFF2-40B4-BE49-F238E27FC236}">
                  <a16:creationId xmlns:a16="http://schemas.microsoft.com/office/drawing/2014/main" id="{51FD6D88-8B19-4E2C-9F37-F6D16EB7710B}"/>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9" name="Right Triangle 18">
              <a:extLst>
                <a:ext uri="{FF2B5EF4-FFF2-40B4-BE49-F238E27FC236}">
                  <a16:creationId xmlns:a16="http://schemas.microsoft.com/office/drawing/2014/main" id="{189B710D-1DBA-4A0D-A661-30468459F1D7}"/>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0" name="Straight Connector 19">
              <a:extLst>
                <a:ext uri="{FF2B5EF4-FFF2-40B4-BE49-F238E27FC236}">
                  <a16:creationId xmlns:a16="http://schemas.microsoft.com/office/drawing/2014/main" id="{6FC06F1C-0022-4714-B4A9-FC472141CD88}"/>
                </a:ext>
              </a:extLst>
            </p:cNvPr>
            <p:cNvCxnSpPr>
              <a:cxnSpLocks/>
              <a:endCxn id="1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FFBD5C-B745-40A5-8972-EBF5173D4FB2}"/>
                </a:ext>
              </a:extLst>
            </p:cNvPr>
            <p:cNvCxnSpPr>
              <a:cxnSpLocks/>
              <a:stCxn id="19" idx="3"/>
              <a:endCxn id="1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FAA7671-4AB7-4D0E-AA16-A9E409EFC4BD}"/>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10" descr="A close up of a sign&#10;&#10;Description automatically generated">
              <a:extLst>
                <a:ext uri="{FF2B5EF4-FFF2-40B4-BE49-F238E27FC236}">
                  <a16:creationId xmlns:a16="http://schemas.microsoft.com/office/drawing/2014/main" id="{973D78E0-5533-48D6-8647-FC7959FBD8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itle 1">
            <a:extLst>
              <a:ext uri="{FF2B5EF4-FFF2-40B4-BE49-F238E27FC236}">
                <a16:creationId xmlns:a16="http://schemas.microsoft.com/office/drawing/2014/main" id="{E7F2055F-5083-400A-A826-6E9E652839CD}"/>
              </a:ext>
            </a:extLst>
          </p:cNvPr>
          <p:cNvSpPr txBox="1">
            <a:spLocks noChangeArrowheads="1"/>
          </p:cNvSpPr>
          <p:nvPr/>
        </p:nvSpPr>
        <p:spPr>
          <a:xfrm>
            <a:off x="1485900" y="798761"/>
            <a:ext cx="6172200"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tLang="en-US" sz="3600" b="1" dirty="0">
                <a:latin typeface="Arial" panose="020B0604020202020204" pitchFamily="34" charset="0"/>
                <a:cs typeface="Arial" panose="020B0604020202020204" pitchFamily="34" charset="0"/>
              </a:rPr>
              <a:t>MCEA </a:t>
            </a:r>
            <a:r>
              <a:rPr lang="en-US" altLang="en-US" sz="3600" b="1" dirty="0">
                <a:latin typeface="Arial" panose="020B0604020202020204" pitchFamily="34" charset="0"/>
                <a:cs typeface="Arial" panose="020B0604020202020204" pitchFamily="34" charset="0"/>
              </a:rPr>
              <a:t>Schedule </a:t>
            </a:r>
            <a:r>
              <a:rPr lang="en-US" altLang="en-US" sz="36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CA"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5" name="Picture 10" descr="Image result for level icon">
            <a:extLst>
              <a:ext uri="{FF2B5EF4-FFF2-40B4-BE49-F238E27FC236}">
                <a16:creationId xmlns:a16="http://schemas.microsoft.com/office/drawing/2014/main" id="{F7FA4E03-74CE-457A-A747-8E49428A4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77" t="15714" r="13077" b="30000"/>
          <a:stretch>
            <a:fillRect/>
          </a:stretch>
        </p:blipFill>
        <p:spPr bwMode="auto">
          <a:xfrm>
            <a:off x="6013450" y="2859243"/>
            <a:ext cx="1185783" cy="93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Image result for schedule icon&quot;">
            <a:extLst>
              <a:ext uri="{FF2B5EF4-FFF2-40B4-BE49-F238E27FC236}">
                <a16:creationId xmlns:a16="http://schemas.microsoft.com/office/drawing/2014/main" id="{13EDF7E2-3043-4AB4-B39F-E4E3CBE16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950" y="2859243"/>
            <a:ext cx="1073032" cy="107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29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fade">
                                      <p:cBhvr>
                                        <p:cTn id="7" dur="500"/>
                                        <p:tgtEl>
                                          <p:spTgt spid="1638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Effect transition="in" filter="fade">
                                      <p:cBhvr>
                                        <p:cTn id="19" dur="500"/>
                                        <p:tgtEl>
                                          <p:spTgt spid="16387">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animEffect transition="in" filter="fade">
                                      <p:cBhvr>
                                        <p:cTn id="23" dur="500"/>
                                        <p:tgtEl>
                                          <p:spTgt spid="16387">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fade">
                                      <p:cBhvr>
                                        <p:cTn id="27" dur="500"/>
                                        <p:tgtEl>
                                          <p:spTgt spid="16387">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387">
                                            <p:txEl>
                                              <p:pRg st="7" end="7"/>
                                            </p:txEl>
                                          </p:spTgt>
                                        </p:tgtEl>
                                        <p:attrNameLst>
                                          <p:attrName>style.visibility</p:attrName>
                                        </p:attrNameLst>
                                      </p:cBhvr>
                                      <p:to>
                                        <p:strVal val="visible"/>
                                      </p:to>
                                    </p:set>
                                    <p:animEffect transition="in" filter="fade">
                                      <p:cBhvr>
                                        <p:cTn id="31" dur="500"/>
                                        <p:tgtEl>
                                          <p:spTgt spid="16387">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animEffect transition="in" filter="fade">
                                      <p:cBhvr>
                                        <p:cTn id="35" dur="500"/>
                                        <p:tgtEl>
                                          <p:spTgt spid="16387">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387">
                                            <p:txEl>
                                              <p:pRg st="9" end="9"/>
                                            </p:txEl>
                                          </p:spTgt>
                                        </p:tgtEl>
                                        <p:attrNameLst>
                                          <p:attrName>style.visibility</p:attrName>
                                        </p:attrNameLst>
                                      </p:cBhvr>
                                      <p:to>
                                        <p:strVal val="visible"/>
                                      </p:to>
                                    </p:set>
                                    <p:animEffect transition="in" filter="fade">
                                      <p:cBhvr>
                                        <p:cTn id="39" dur="500"/>
                                        <p:tgtEl>
                                          <p:spTgt spid="16387">
                                            <p:txEl>
                                              <p:pRg st="9" end="9"/>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387">
                                            <p:txEl>
                                              <p:pRg st="10" end="10"/>
                                            </p:txEl>
                                          </p:spTgt>
                                        </p:tgtEl>
                                        <p:attrNameLst>
                                          <p:attrName>style.visibility</p:attrName>
                                        </p:attrNameLst>
                                      </p:cBhvr>
                                      <p:to>
                                        <p:strVal val="visible"/>
                                      </p:to>
                                    </p:set>
                                    <p:animEffect transition="in" filter="fade">
                                      <p:cBhvr>
                                        <p:cTn id="43" dur="500"/>
                                        <p:tgtEl>
                                          <p:spTgt spid="16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noChangeArrowheads="1"/>
          </p:cNvSpPr>
          <p:nvPr>
            <p:ph idx="1"/>
          </p:nvPr>
        </p:nvSpPr>
        <p:spPr>
          <a:xfrm>
            <a:off x="-25400" y="1820072"/>
            <a:ext cx="9075738" cy="4998239"/>
          </a:xfrm>
        </p:spPr>
        <p:txBody>
          <a:bodyPr>
            <a:normAutofit fontScale="92500" lnSpcReduction="10000"/>
          </a:bodyPr>
          <a:lstStyle/>
          <a:p>
            <a:pPr marL="342900" lvl="1" indent="0">
              <a:buNone/>
            </a:pPr>
            <a:r>
              <a:rPr lang="en-CA" altLang="en-US" sz="3450" b="1" dirty="0">
                <a:latin typeface="Arial" panose="020B0604020202020204" pitchFamily="34" charset="0"/>
                <a:cs typeface="Arial" panose="020B0604020202020204" pitchFamily="34" charset="0"/>
              </a:rPr>
              <a:t>			Reconstruct Main St</a:t>
            </a:r>
            <a:br>
              <a:rPr lang="en-CA" altLang="en-US" sz="3450" b="1" dirty="0">
                <a:latin typeface="Arial" panose="020B0604020202020204" pitchFamily="34" charset="0"/>
                <a:cs typeface="Arial" panose="020B0604020202020204" pitchFamily="34" charset="0"/>
              </a:rPr>
            </a:br>
            <a:endParaRPr lang="en-CA" altLang="en-US" sz="3450" b="1" dirty="0">
              <a:latin typeface="Arial" panose="020B0604020202020204" pitchFamily="34" charset="0"/>
              <a:cs typeface="Arial" panose="020B0604020202020204" pitchFamily="34" charset="0"/>
            </a:endParaRPr>
          </a:p>
          <a:p>
            <a:pPr marL="342900" lvl="1" indent="0">
              <a:buNone/>
            </a:pPr>
            <a:endParaRPr lang="en-CA" altLang="en-US" sz="2475" dirty="0">
              <a:latin typeface="Arial" panose="020B0604020202020204" pitchFamily="34" charset="0"/>
              <a:cs typeface="Arial" panose="020B0604020202020204" pitchFamily="34" charset="0"/>
            </a:endParaRPr>
          </a:p>
          <a:p>
            <a:pPr marL="342900" lvl="1" indent="0">
              <a:buNone/>
            </a:pPr>
            <a:r>
              <a:rPr lang="en-CA" altLang="en-US" sz="2475" b="1" dirty="0">
                <a:latin typeface="Arial" panose="020B0604020202020204" pitchFamily="34" charset="0"/>
                <a:cs typeface="Arial" panose="020B0604020202020204" pitchFamily="34" charset="0"/>
              </a:rPr>
              <a:t>Level of Consultation/General Timing</a:t>
            </a:r>
          </a:p>
          <a:p>
            <a:pPr marL="342900" lvl="1" indent="0">
              <a:buNone/>
            </a:pPr>
            <a:endParaRPr lang="en-CA" altLang="en-US" sz="2475" dirty="0">
              <a:latin typeface="Arial" panose="020B0604020202020204" pitchFamily="34" charset="0"/>
              <a:cs typeface="Arial" panose="020B0604020202020204" pitchFamily="34" charset="0"/>
            </a:endParaRPr>
          </a:p>
          <a:p>
            <a:pPr marL="342900" lvl="1" indent="0">
              <a:buNone/>
            </a:pPr>
            <a:r>
              <a:rPr lang="en-CA" altLang="en-US" sz="2475" dirty="0">
                <a:latin typeface="Arial" panose="020B0604020202020204" pitchFamily="34" charset="0"/>
                <a:cs typeface="Arial" panose="020B0604020202020204" pitchFamily="34" charset="0"/>
              </a:rPr>
              <a:t>Individual Meetings with Key Stakeholders</a:t>
            </a:r>
          </a:p>
          <a:p>
            <a:pPr marL="342900" lvl="1" indent="0">
              <a:buNone/>
            </a:pPr>
            <a:r>
              <a:rPr lang="en-CA" altLang="en-US" sz="2475" dirty="0">
                <a:latin typeface="Arial" panose="020B0604020202020204" pitchFamily="34" charset="0"/>
                <a:cs typeface="Arial" panose="020B0604020202020204" pitchFamily="34" charset="0"/>
              </a:rPr>
              <a:t>December to February</a:t>
            </a:r>
            <a:br>
              <a:rPr lang="en-CA" altLang="en-US" sz="2475" dirty="0">
                <a:latin typeface="Arial" panose="020B0604020202020204" pitchFamily="34" charset="0"/>
                <a:cs typeface="Arial" panose="020B0604020202020204" pitchFamily="34" charset="0"/>
              </a:rPr>
            </a:br>
            <a:endParaRPr lang="en-CA" altLang="en-US" sz="2475" dirty="0">
              <a:latin typeface="Arial" panose="020B0604020202020204" pitchFamily="34" charset="0"/>
              <a:cs typeface="Arial" panose="020B0604020202020204" pitchFamily="34" charset="0"/>
            </a:endParaRPr>
          </a:p>
          <a:p>
            <a:pPr marL="342900" lvl="1" indent="0">
              <a:buNone/>
            </a:pPr>
            <a:r>
              <a:rPr lang="en-CA" altLang="en-US" sz="2475" dirty="0">
                <a:latin typeface="Arial" panose="020B0604020202020204" pitchFamily="34" charset="0"/>
                <a:cs typeface="Arial" panose="020B0604020202020204" pitchFamily="34" charset="0"/>
              </a:rPr>
              <a:t>Open House #3 </a:t>
            </a:r>
            <a:endParaRPr lang="en-CA" altLang="en-US" sz="2475" dirty="0">
              <a:solidFill>
                <a:srgbClr val="FF0000"/>
              </a:solidFill>
              <a:latin typeface="Arial" panose="020B0604020202020204" pitchFamily="34" charset="0"/>
              <a:cs typeface="Arial" panose="020B0604020202020204" pitchFamily="34" charset="0"/>
            </a:endParaRPr>
          </a:p>
          <a:p>
            <a:pPr lvl="1" indent="-342900"/>
            <a:r>
              <a:rPr lang="en-CA" altLang="en-US" sz="2475" dirty="0">
                <a:latin typeface="Arial" panose="020B0604020202020204" pitchFamily="34" charset="0"/>
                <a:cs typeface="Arial" panose="020B0604020202020204" pitchFamily="34" charset="0"/>
              </a:rPr>
              <a:t>  March</a:t>
            </a:r>
          </a:p>
          <a:p>
            <a:pPr lvl="1" indent="-342900"/>
            <a:r>
              <a:rPr lang="en-CA" altLang="en-US" sz="2475" dirty="0">
                <a:latin typeface="Arial" panose="020B0604020202020204" pitchFamily="34" charset="0"/>
                <a:cs typeface="Arial" panose="020B0604020202020204" pitchFamily="34" charset="0"/>
              </a:rPr>
              <a:t>  Review Recommended Reconstruction Plan</a:t>
            </a:r>
            <a:br>
              <a:rPr lang="en-CA" altLang="en-US" sz="2475" dirty="0">
                <a:latin typeface="Arial" panose="020B0604020202020204" pitchFamily="34" charset="0"/>
                <a:cs typeface="Arial" panose="020B0604020202020204" pitchFamily="34" charset="0"/>
              </a:rPr>
            </a:br>
            <a:endParaRPr lang="en-CA" altLang="en-US" sz="2475" dirty="0">
              <a:latin typeface="Arial" panose="020B0604020202020204" pitchFamily="34" charset="0"/>
              <a:cs typeface="Arial" panose="020B0604020202020204" pitchFamily="34" charset="0"/>
            </a:endParaRPr>
          </a:p>
          <a:p>
            <a:pPr marL="342900" lvl="1" indent="0">
              <a:buNone/>
            </a:pPr>
            <a:r>
              <a:rPr lang="en-CA" altLang="en-US" sz="2475" dirty="0">
                <a:latin typeface="Arial" panose="020B0604020202020204" pitchFamily="34" charset="0"/>
                <a:cs typeface="Arial" panose="020B0604020202020204" pitchFamily="34" charset="0"/>
              </a:rPr>
              <a:t>Present Final Plan to Council for Approval</a:t>
            </a:r>
          </a:p>
          <a:p>
            <a:pPr lvl="1" indent="-342900"/>
            <a:r>
              <a:rPr lang="en-CA" altLang="en-US" sz="2475" dirty="0">
                <a:latin typeface="Arial" panose="020B0604020202020204" pitchFamily="34" charset="0"/>
                <a:cs typeface="Arial" panose="020B0604020202020204" pitchFamily="34" charset="0"/>
              </a:rPr>
              <a:t>  April</a:t>
            </a:r>
            <a:r>
              <a:rPr lang="en-CA" altLang="en-US" sz="2700" dirty="0">
                <a:latin typeface="Arial" panose="020B0604020202020204" pitchFamily="34" charset="0"/>
                <a:cs typeface="Arial" panose="020B0604020202020204" pitchFamily="34" charset="0"/>
              </a:rPr>
              <a:t>				</a:t>
            </a:r>
          </a:p>
          <a:p>
            <a:pPr marL="342900" lvl="1" indent="0">
              <a:buNone/>
            </a:pPr>
            <a:endParaRPr lang="en-CA" altLang="en-US"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41</a:t>
            </a:fld>
            <a:endParaRPr lang="en-US" altLang="en-US" sz="1050"/>
          </a:p>
        </p:txBody>
      </p:sp>
      <p:grpSp>
        <p:nvGrpSpPr>
          <p:cNvPr id="14" name="Group 13">
            <a:extLst>
              <a:ext uri="{FF2B5EF4-FFF2-40B4-BE49-F238E27FC236}">
                <a16:creationId xmlns:a16="http://schemas.microsoft.com/office/drawing/2014/main" id="{BF45996B-75A6-44E7-9E44-7447A5C2942F}"/>
              </a:ext>
            </a:extLst>
          </p:cNvPr>
          <p:cNvGrpSpPr/>
          <p:nvPr/>
        </p:nvGrpSpPr>
        <p:grpSpPr>
          <a:xfrm>
            <a:off x="-25400" y="-15875"/>
            <a:ext cx="9169400" cy="1408113"/>
            <a:chOff x="-25400" y="-15875"/>
            <a:chExt cx="9169400" cy="1408113"/>
          </a:xfrm>
        </p:grpSpPr>
        <p:sp>
          <p:nvSpPr>
            <p:cNvPr id="15" name="Right Triangle 14">
              <a:extLst>
                <a:ext uri="{FF2B5EF4-FFF2-40B4-BE49-F238E27FC236}">
                  <a16:creationId xmlns:a16="http://schemas.microsoft.com/office/drawing/2014/main" id="{6AFE9013-0C5A-43CC-A236-0E3B71F387CE}"/>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F6A59EEE-20B0-4AC8-AF37-4CCCEC1B916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Right Triangle 16">
              <a:extLst>
                <a:ext uri="{FF2B5EF4-FFF2-40B4-BE49-F238E27FC236}">
                  <a16:creationId xmlns:a16="http://schemas.microsoft.com/office/drawing/2014/main" id="{270C3F4B-C2A1-495B-9B0E-96354B2BAAA5}"/>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8" name="Right Triangle 17">
              <a:extLst>
                <a:ext uri="{FF2B5EF4-FFF2-40B4-BE49-F238E27FC236}">
                  <a16:creationId xmlns:a16="http://schemas.microsoft.com/office/drawing/2014/main" id="{A8DA847B-C9DE-413E-B636-7BCF4ABDD1CE}"/>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9" name="Straight Connector 18">
              <a:extLst>
                <a:ext uri="{FF2B5EF4-FFF2-40B4-BE49-F238E27FC236}">
                  <a16:creationId xmlns:a16="http://schemas.microsoft.com/office/drawing/2014/main" id="{44B28B16-67F7-4B12-BA50-77F4E32E0674}"/>
                </a:ext>
              </a:extLst>
            </p:cNvPr>
            <p:cNvCxnSpPr>
              <a:cxnSpLocks/>
              <a:endCxn id="1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A2E9CD-A02E-4FA7-BEF9-5C97D63E318F}"/>
                </a:ext>
              </a:extLst>
            </p:cNvPr>
            <p:cNvCxnSpPr>
              <a:cxnSpLocks/>
              <a:stCxn id="18" idx="3"/>
              <a:endCxn id="1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8B246D-EBF3-4190-8A81-1B9E287277AD}"/>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10" descr="A close up of a sign&#10;&#10;Description automatically generated">
              <a:extLst>
                <a:ext uri="{FF2B5EF4-FFF2-40B4-BE49-F238E27FC236}">
                  <a16:creationId xmlns:a16="http://schemas.microsoft.com/office/drawing/2014/main" id="{F509C6E6-F3F8-4F62-8810-AAD9E67DC1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F7C936A1-48F1-4A6C-AA40-9A60F0DA6F99}"/>
              </a:ext>
            </a:extLst>
          </p:cNvPr>
          <p:cNvSpPr txBox="1">
            <a:spLocks noChangeArrowheads="1"/>
          </p:cNvSpPr>
          <p:nvPr/>
        </p:nvSpPr>
        <p:spPr>
          <a:xfrm>
            <a:off x="1485900" y="798761"/>
            <a:ext cx="6172200"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tLang="en-US" sz="3600" b="1" dirty="0">
                <a:latin typeface="Arial" panose="020B0604020202020204" pitchFamily="34" charset="0"/>
                <a:cs typeface="Arial" panose="020B0604020202020204" pitchFamily="34" charset="0"/>
              </a:rPr>
              <a:t>MCEA </a:t>
            </a:r>
            <a:r>
              <a:rPr lang="en-US" altLang="en-US" sz="3600" b="1" dirty="0">
                <a:latin typeface="Arial" panose="020B0604020202020204" pitchFamily="34" charset="0"/>
                <a:cs typeface="Arial" panose="020B0604020202020204" pitchFamily="34" charset="0"/>
              </a:rPr>
              <a:t>Schedule </a:t>
            </a:r>
            <a:r>
              <a:rPr lang="en-US" altLang="en-US" sz="36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CA"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4" name="Picture 10" descr="Image result for level icon">
            <a:extLst>
              <a:ext uri="{FF2B5EF4-FFF2-40B4-BE49-F238E27FC236}">
                <a16:creationId xmlns:a16="http://schemas.microsoft.com/office/drawing/2014/main" id="{D7E36732-9D4A-4913-A578-20F156103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77" t="15714" r="13077" b="30000"/>
          <a:stretch>
            <a:fillRect/>
          </a:stretch>
        </p:blipFill>
        <p:spPr bwMode="auto">
          <a:xfrm>
            <a:off x="6456150" y="2755016"/>
            <a:ext cx="851324" cy="67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Image result for schedule icon&quot;">
            <a:extLst>
              <a:ext uri="{FF2B5EF4-FFF2-40B4-BE49-F238E27FC236}">
                <a16:creationId xmlns:a16="http://schemas.microsoft.com/office/drawing/2014/main" id="{17243DB6-E446-48D5-8792-3C7A5FEA1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950" y="2755016"/>
            <a:ext cx="851324" cy="85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03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animEffect transition="in" filter="fade">
                                      <p:cBhvr>
                                        <p:cTn id="7" dur="500"/>
                                        <p:tgtEl>
                                          <p:spTgt spid="16387">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animEffect transition="in" filter="fade">
                                      <p:cBhvr>
                                        <p:cTn id="11" dur="500"/>
                                        <p:tgtEl>
                                          <p:spTgt spid="16387">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87">
                                            <p:txEl>
                                              <p:pRg st="6" end="6"/>
                                            </p:txEl>
                                          </p:spTgt>
                                        </p:tgtEl>
                                        <p:attrNameLst>
                                          <p:attrName>style.visibility</p:attrName>
                                        </p:attrNameLst>
                                      </p:cBhvr>
                                      <p:to>
                                        <p:strVal val="visible"/>
                                      </p:to>
                                    </p:set>
                                    <p:animEffect transition="in" filter="fade">
                                      <p:cBhvr>
                                        <p:cTn id="15" dur="500"/>
                                        <p:tgtEl>
                                          <p:spTgt spid="16387">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387">
                                            <p:txEl>
                                              <p:pRg st="7" end="7"/>
                                            </p:txEl>
                                          </p:spTgt>
                                        </p:tgtEl>
                                        <p:attrNameLst>
                                          <p:attrName>style.visibility</p:attrName>
                                        </p:attrNameLst>
                                      </p:cBhvr>
                                      <p:to>
                                        <p:strVal val="visible"/>
                                      </p:to>
                                    </p:set>
                                    <p:animEffect transition="in" filter="fade">
                                      <p:cBhvr>
                                        <p:cTn id="19" dur="500"/>
                                        <p:tgtEl>
                                          <p:spTgt spid="16387">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animEffect transition="in" filter="fade">
                                      <p:cBhvr>
                                        <p:cTn id="23" dur="500"/>
                                        <p:tgtEl>
                                          <p:spTgt spid="16387">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387">
                                            <p:txEl>
                                              <p:pRg st="9" end="9"/>
                                            </p:txEl>
                                          </p:spTgt>
                                        </p:tgtEl>
                                        <p:attrNameLst>
                                          <p:attrName>style.visibility</p:attrName>
                                        </p:attrNameLst>
                                      </p:cBhvr>
                                      <p:to>
                                        <p:strVal val="visible"/>
                                      </p:to>
                                    </p:set>
                                    <p:animEffect transition="in" filter="fade">
                                      <p:cBhvr>
                                        <p:cTn id="27" dur="500"/>
                                        <p:tgtEl>
                                          <p:spTgt spid="16387">
                                            <p:txEl>
                                              <p:pRg st="9" end="9"/>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387">
                                            <p:txEl>
                                              <p:pRg st="10" end="10"/>
                                            </p:txEl>
                                          </p:spTgt>
                                        </p:tgtEl>
                                        <p:attrNameLst>
                                          <p:attrName>style.visibility</p:attrName>
                                        </p:attrNameLst>
                                      </p:cBhvr>
                                      <p:to>
                                        <p:strVal val="visible"/>
                                      </p:to>
                                    </p:set>
                                    <p:animEffect transition="in" filter="fade">
                                      <p:cBhvr>
                                        <p:cTn id="31" dur="500"/>
                                        <p:tgtEl>
                                          <p:spTgt spid="16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noChangeArrowheads="1"/>
          </p:cNvSpPr>
          <p:nvPr>
            <p:ph idx="1"/>
          </p:nvPr>
        </p:nvSpPr>
        <p:spPr>
          <a:xfrm>
            <a:off x="121298" y="1574278"/>
            <a:ext cx="8954440" cy="5297175"/>
          </a:xfrm>
        </p:spPr>
        <p:txBody>
          <a:bodyPr>
            <a:normAutofit fontScale="55000" lnSpcReduction="20000"/>
          </a:bodyPr>
          <a:lstStyle/>
          <a:p>
            <a:pPr marL="0" indent="0">
              <a:spcBef>
                <a:spcPts val="0"/>
              </a:spcBef>
              <a:buNone/>
            </a:pPr>
            <a:r>
              <a:rPr lang="en-US" sz="2500" dirty="0">
                <a:latin typeface="Arial" panose="020B0604020202020204" pitchFamily="34" charset="0"/>
                <a:cs typeface="Arial" panose="020B0604020202020204" pitchFamily="34" charset="0"/>
              </a:rPr>
              <a:t>Main Street is a busy arterial street in the Downtown Core of the City of North Falls that serves many functions;</a:t>
            </a:r>
          </a:p>
          <a:p>
            <a:pPr marL="0" indent="0">
              <a:spcBef>
                <a:spcPts val="0"/>
              </a:spcBef>
              <a:buNone/>
            </a:pPr>
            <a:r>
              <a:rPr lang="en-US" sz="2500" dirty="0">
                <a:latin typeface="Arial" panose="020B0604020202020204" pitchFamily="34" charset="0"/>
                <a:cs typeface="Arial" panose="020B0604020202020204" pitchFamily="34" charset="0"/>
              </a:rPr>
              <a:t>	- provides an arterial road connection for vehicle traffic in the community</a:t>
            </a:r>
          </a:p>
          <a:p>
            <a:pPr marL="0" indent="0">
              <a:spcBef>
                <a:spcPts val="0"/>
              </a:spcBef>
              <a:buNone/>
            </a:pPr>
            <a:r>
              <a:rPr lang="en-US" sz="2500" dirty="0">
                <a:latin typeface="Arial" panose="020B0604020202020204" pitchFamily="34" charset="0"/>
                <a:cs typeface="Arial" panose="020B0604020202020204" pitchFamily="34" charset="0"/>
              </a:rPr>
              <a:t>	- provides access to businesses and cultural facilities in the Downtown Core</a:t>
            </a:r>
          </a:p>
          <a:p>
            <a:pPr marL="0" indent="0">
              <a:spcBef>
                <a:spcPts val="0"/>
              </a:spcBef>
              <a:buNone/>
            </a:pPr>
            <a:r>
              <a:rPr lang="en-US" sz="2500" dirty="0">
                <a:latin typeface="Arial" panose="020B0604020202020204" pitchFamily="34" charset="0"/>
                <a:cs typeface="Arial" panose="020B0604020202020204" pitchFamily="34" charset="0"/>
              </a:rPr>
              <a:t>	- allows parking opportunities for the public </a:t>
            </a:r>
          </a:p>
          <a:p>
            <a:pPr marL="0" indent="0">
              <a:spcBef>
                <a:spcPts val="0"/>
              </a:spcBef>
              <a:buNone/>
            </a:pPr>
            <a:r>
              <a:rPr lang="en-US" sz="2500" dirty="0">
                <a:latin typeface="Arial" panose="020B0604020202020204" pitchFamily="34" charset="0"/>
                <a:cs typeface="Arial" panose="020B0604020202020204" pitchFamily="34" charset="0"/>
              </a:rPr>
              <a:t>	- provides a pleasant public space</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Main Street is in poor condition – the pavement and sidewalks are at the end of their useful life and the streetscape is dated.  The City of North Falls is proposing to reconstruct Main Street from Lake Ave to Bell St.</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Members of the public are invited to attend a public consultation meeting on </a:t>
            </a:r>
            <a:r>
              <a:rPr lang="en-US" sz="2500" b="1" dirty="0">
                <a:latin typeface="Arial" panose="020B0604020202020204" pitchFamily="34" charset="0"/>
                <a:cs typeface="Arial" panose="020B0604020202020204" pitchFamily="34" charset="0"/>
              </a:rPr>
              <a:t>September 7, 2023 </a:t>
            </a:r>
            <a:r>
              <a:rPr lang="en-US" sz="2500" dirty="0">
                <a:latin typeface="Arial" panose="020B0604020202020204" pitchFamily="34" charset="0"/>
                <a:cs typeface="Arial" panose="020B0604020202020204" pitchFamily="34" charset="0"/>
              </a:rPr>
              <a:t>any time between </a:t>
            </a:r>
            <a:r>
              <a:rPr lang="en-US" sz="2500" b="1" dirty="0">
                <a:latin typeface="Arial" panose="020B0604020202020204" pitchFamily="34" charset="0"/>
                <a:cs typeface="Arial" panose="020B0604020202020204" pitchFamily="34" charset="0"/>
              </a:rPr>
              <a:t>5:00 p.m. and 7:00 p.m.  </a:t>
            </a:r>
            <a:r>
              <a:rPr lang="en-US" sz="2500" dirty="0">
                <a:latin typeface="Arial" panose="020B0604020202020204" pitchFamily="34" charset="0"/>
                <a:cs typeface="Arial" panose="020B0604020202020204" pitchFamily="34" charset="0"/>
              </a:rPr>
              <a:t>An optional walking tour will start at 6:00 p.m. at the </a:t>
            </a:r>
            <a:r>
              <a:rPr lang="en-US" sz="2500" b="1" dirty="0">
                <a:latin typeface="Arial" panose="020B0604020202020204" pitchFamily="34" charset="0"/>
                <a:cs typeface="Arial" panose="020B0604020202020204" pitchFamily="34" charset="0"/>
              </a:rPr>
              <a:t>Public Library 114 Main St.</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Insert sketch showing location and phases </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The purpose of the Public Consultation Session is to review the existing conditions and identify priorities such as Traffic Flow, Parking, Cycling, Streetscape.  </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A further Open House is planned for later fall to review various options for the reconstruction of Main St.    Detailed Design would then proceed over the winter with the final plans presented in the spring of 2024.</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 </a:t>
            </a:r>
          </a:p>
          <a:p>
            <a:pPr marL="0" indent="0">
              <a:spcBef>
                <a:spcPts val="0"/>
              </a:spcBef>
              <a:buNone/>
            </a:pPr>
            <a:r>
              <a:rPr lang="en-US" sz="2500" dirty="0">
                <a:latin typeface="Arial" panose="020B0604020202020204" pitchFamily="34" charset="0"/>
                <a:cs typeface="Arial" panose="020B0604020202020204" pitchFamily="34" charset="0"/>
              </a:rPr>
              <a:t>For further information, please contact:</a:t>
            </a:r>
          </a:p>
          <a:p>
            <a:pPr marL="0" indent="0">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b="1" dirty="0">
                <a:latin typeface="Arial" panose="020B0604020202020204" pitchFamily="34" charset="0"/>
                <a:cs typeface="Arial" panose="020B0604020202020204" pitchFamily="34" charset="0"/>
              </a:rPr>
              <a:t>Bob Brown, P.Eng</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Project Engineer</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City of North Falls, ON</a:t>
            </a:r>
          </a:p>
          <a:p>
            <a:pPr marL="0" indent="0">
              <a:spcBef>
                <a:spcPts val="0"/>
              </a:spcBef>
              <a:buNone/>
            </a:pPr>
            <a:r>
              <a:rPr lang="en-US" sz="2500" dirty="0">
                <a:latin typeface="Arial" panose="020B0604020202020204" pitchFamily="34" charset="0"/>
                <a:cs typeface="Arial" panose="020B0604020202020204" pitchFamily="34" charset="0"/>
              </a:rPr>
              <a:t>705-222-3300</a:t>
            </a:r>
          </a:p>
          <a:p>
            <a:pPr marL="0" indent="0">
              <a:spcBef>
                <a:spcPts val="0"/>
              </a:spcBef>
              <a:buNone/>
            </a:pPr>
            <a:r>
              <a:rPr lang="en-US" sz="2500" dirty="0">
                <a:latin typeface="Arial" panose="020B0604020202020204" pitchFamily="34" charset="0"/>
                <a:cs typeface="Arial" panose="020B0604020202020204" pitchFamily="34" charset="0"/>
                <a:hlinkClick r:id="rId2"/>
              </a:rPr>
              <a:t>bbrown@northfalls.ca</a:t>
            </a: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Date Issued August 23, 2023</a:t>
            </a:r>
          </a:p>
          <a:p>
            <a:pPr marL="0" indent="0">
              <a:buNone/>
            </a:pPr>
            <a:endParaRPr lang="en-US"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42</a:t>
            </a:fld>
            <a:endParaRPr lang="en-US" altLang="en-US" sz="1050"/>
          </a:p>
        </p:txBody>
      </p:sp>
      <p:grpSp>
        <p:nvGrpSpPr>
          <p:cNvPr id="13" name="Group 12">
            <a:extLst>
              <a:ext uri="{FF2B5EF4-FFF2-40B4-BE49-F238E27FC236}">
                <a16:creationId xmlns:a16="http://schemas.microsoft.com/office/drawing/2014/main" id="{3095D255-F43F-416D-9154-17771DB70000}"/>
              </a:ext>
            </a:extLst>
          </p:cNvPr>
          <p:cNvGrpSpPr/>
          <p:nvPr/>
        </p:nvGrpSpPr>
        <p:grpSpPr>
          <a:xfrm>
            <a:off x="-25400" y="-15875"/>
            <a:ext cx="9169400" cy="1408113"/>
            <a:chOff x="-25400" y="-15875"/>
            <a:chExt cx="9169400" cy="1408113"/>
          </a:xfrm>
        </p:grpSpPr>
        <p:sp>
          <p:nvSpPr>
            <p:cNvPr id="14" name="Right Triangle 13">
              <a:extLst>
                <a:ext uri="{FF2B5EF4-FFF2-40B4-BE49-F238E27FC236}">
                  <a16:creationId xmlns:a16="http://schemas.microsoft.com/office/drawing/2014/main" id="{D028A4EE-B8FB-499D-A488-4B4ECC663583}"/>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1A83E6D9-A27F-40BC-8F25-0E33EE82E2B7}"/>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C99548B4-B366-4C66-AECA-3894E0881D5B}"/>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FC45511C-35A7-40E5-BFB2-55D848BD9D3C}"/>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E2A85739-47BE-4311-A19C-5B218CA2E7AE}"/>
                </a:ext>
              </a:extLst>
            </p:cNvPr>
            <p:cNvCxnSpPr>
              <a:cxnSpLocks/>
              <a:endCxn id="16"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E8E771-36AA-4640-A60F-2F16093CF090}"/>
                </a:ext>
              </a:extLst>
            </p:cNvPr>
            <p:cNvCxnSpPr>
              <a:cxnSpLocks/>
              <a:stCxn id="17" idx="3"/>
              <a:endCxn id="16"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442E22-F647-4382-8189-E3DF3F481225}"/>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87CCFFD6-D40C-4FF2-955E-86A807C03D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itle 1">
            <a:extLst>
              <a:ext uri="{FF2B5EF4-FFF2-40B4-BE49-F238E27FC236}">
                <a16:creationId xmlns:a16="http://schemas.microsoft.com/office/drawing/2014/main" id="{8FC75A46-743B-4780-BE26-857728987AD4}"/>
              </a:ext>
            </a:extLst>
          </p:cNvPr>
          <p:cNvSpPr txBox="1">
            <a:spLocks noChangeArrowheads="1"/>
          </p:cNvSpPr>
          <p:nvPr/>
        </p:nvSpPr>
        <p:spPr>
          <a:xfrm>
            <a:off x="1485900" y="697980"/>
            <a:ext cx="6172200"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u="sng" dirty="0">
                <a:latin typeface="Arial" panose="020B0604020202020204" pitchFamily="34" charset="0"/>
                <a:cs typeface="Arial" panose="020B0604020202020204" pitchFamily="34" charset="0"/>
              </a:rPr>
              <a:t>NOTICE OF 1</a:t>
            </a:r>
            <a:r>
              <a:rPr lang="en-US" sz="2000" b="1" u="sng" baseline="30000" dirty="0">
                <a:latin typeface="Arial" panose="020B0604020202020204" pitchFamily="34" charset="0"/>
                <a:cs typeface="Arial" panose="020B0604020202020204" pitchFamily="34" charset="0"/>
              </a:rPr>
              <a:t>st</a:t>
            </a:r>
            <a:r>
              <a:rPr lang="en-US" sz="2000" b="1" u="sng" dirty="0">
                <a:latin typeface="Arial" panose="020B0604020202020204" pitchFamily="34" charset="0"/>
                <a:cs typeface="Arial" panose="020B0604020202020204" pitchFamily="34" charset="0"/>
              </a:rPr>
              <a:t>  PUBLIC CONSULTATION CENTRE</a:t>
            </a:r>
          </a:p>
          <a:p>
            <a:pPr algn="ctr"/>
            <a:r>
              <a:rPr lang="en-US" sz="2400" b="1" u="sng" dirty="0">
                <a:latin typeface="Arial" panose="020B0604020202020204" pitchFamily="34" charset="0"/>
                <a:cs typeface="Arial" panose="020B0604020202020204" pitchFamily="34" charset="0"/>
              </a:rPr>
              <a:t>Reconstruction of Main Street</a:t>
            </a:r>
            <a:endParaRPr lang="en-US" sz="2400" u="sng" dirty="0">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id="{4C3C63E9-D378-40B6-B659-91E79DF08280}"/>
              </a:ext>
            </a:extLst>
          </p:cNvPr>
          <p:cNvSpPr txBox="1">
            <a:spLocks noChangeArrowheads="1"/>
          </p:cNvSpPr>
          <p:nvPr/>
        </p:nvSpPr>
        <p:spPr>
          <a:xfrm>
            <a:off x="4827014" y="2030138"/>
            <a:ext cx="4609217" cy="5250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endParaRPr lang="en-CA" alt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CA" altLang="en-US" dirty="0"/>
          </a:p>
        </p:txBody>
      </p:sp>
    </p:spTree>
    <p:extLst>
      <p:ext uri="{BB962C8B-B14F-4D97-AF65-F5344CB8AC3E}">
        <p14:creationId xmlns:p14="http://schemas.microsoft.com/office/powerpoint/2010/main" val="450642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noChangeArrowheads="1"/>
          </p:cNvSpPr>
          <p:nvPr>
            <p:ph idx="1"/>
          </p:nvPr>
        </p:nvSpPr>
        <p:spPr>
          <a:xfrm>
            <a:off x="121298" y="1574278"/>
            <a:ext cx="8954440" cy="5297175"/>
          </a:xfrm>
        </p:spPr>
        <p:txBody>
          <a:bodyPr>
            <a:normAutofit fontScale="62500" lnSpcReduction="20000"/>
          </a:bodyPr>
          <a:lstStyle/>
          <a:p>
            <a:pPr marL="0" indent="0">
              <a:spcBef>
                <a:spcPts val="0"/>
              </a:spcBef>
              <a:buNone/>
            </a:pPr>
            <a:r>
              <a:rPr lang="en-US" sz="2500" dirty="0">
                <a:latin typeface="Arial" panose="020B0604020202020204" pitchFamily="34" charset="0"/>
                <a:cs typeface="Arial" panose="020B0604020202020204" pitchFamily="34" charset="0"/>
              </a:rPr>
              <a:t>Main Street is in poor condition – the pavement and sidewalks are at the end of their useful life and the streetscape is dated.  The City of North Falls is proposing to reconstruct Main Street from Lake Ave to Bell St.</a:t>
            </a:r>
          </a:p>
          <a:p>
            <a:pPr marL="0" indent="0">
              <a:spcBef>
                <a:spcPts val="0"/>
              </a:spcBef>
              <a:buNone/>
            </a:pPr>
            <a:r>
              <a:rPr lang="en-US" sz="2500" dirty="0">
                <a:latin typeface="Arial" panose="020B0604020202020204" pitchFamily="34" charset="0"/>
                <a:cs typeface="Arial" panose="020B0604020202020204" pitchFamily="34" charset="0"/>
              </a:rPr>
              <a:t>In September 2023 the community identified the following priorities for this project;</a:t>
            </a:r>
          </a:p>
          <a:p>
            <a:pPr marL="0" indent="0">
              <a:spcBef>
                <a:spcPts val="0"/>
              </a:spcBef>
              <a:buNone/>
            </a:pPr>
            <a:r>
              <a:rPr lang="en-US" sz="2500" dirty="0">
                <a:latin typeface="Arial" panose="020B0604020202020204" pitchFamily="34" charset="0"/>
                <a:cs typeface="Arial" panose="020B0604020202020204" pitchFamily="34" charset="0"/>
              </a:rPr>
              <a:t>	- maintain an arterial road connection for vehicle traffic in the community</a:t>
            </a:r>
          </a:p>
          <a:p>
            <a:pPr marL="0" indent="0">
              <a:spcBef>
                <a:spcPts val="0"/>
              </a:spcBef>
              <a:buNone/>
            </a:pPr>
            <a:r>
              <a:rPr lang="en-US" sz="2500" dirty="0">
                <a:latin typeface="Arial" panose="020B0604020202020204" pitchFamily="34" charset="0"/>
                <a:cs typeface="Arial" panose="020B0604020202020204" pitchFamily="34" charset="0"/>
              </a:rPr>
              <a:t>	- maintain access to businesses and cultural facilities in the Downtown Core</a:t>
            </a:r>
          </a:p>
          <a:p>
            <a:pPr marL="0" indent="0">
              <a:spcBef>
                <a:spcPts val="0"/>
              </a:spcBef>
              <a:buNone/>
            </a:pPr>
            <a:r>
              <a:rPr lang="en-US" sz="2500" dirty="0">
                <a:latin typeface="Arial" panose="020B0604020202020204" pitchFamily="34" charset="0"/>
                <a:cs typeface="Arial" panose="020B0604020202020204" pitchFamily="34" charset="0"/>
              </a:rPr>
              <a:t>	- allow as many parking opportunities as possible for the public</a:t>
            </a:r>
          </a:p>
          <a:p>
            <a:pPr marL="0" indent="0">
              <a:spcBef>
                <a:spcPts val="0"/>
              </a:spcBef>
              <a:buNone/>
            </a:pPr>
            <a:r>
              <a:rPr lang="en-US" sz="2500" dirty="0">
                <a:latin typeface="Arial" panose="020B0604020202020204" pitchFamily="34" charset="0"/>
                <a:cs typeface="Arial" panose="020B0604020202020204" pitchFamily="34" charset="0"/>
              </a:rPr>
              <a:t>	- incorporate cycling lanes </a:t>
            </a:r>
          </a:p>
          <a:p>
            <a:pPr marL="0" indent="0">
              <a:spcBef>
                <a:spcPts val="0"/>
              </a:spcBef>
              <a:buNone/>
            </a:pPr>
            <a:r>
              <a:rPr lang="en-US" sz="2500" dirty="0">
                <a:latin typeface="Arial" panose="020B0604020202020204" pitchFamily="34" charset="0"/>
                <a:cs typeface="Arial" panose="020B0604020202020204" pitchFamily="34" charset="0"/>
              </a:rPr>
              <a:t>	- provide a pleasant public space</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Members of the public are invited to attend a public consultation meeting on </a:t>
            </a:r>
            <a:r>
              <a:rPr lang="en-US" sz="2500" b="1" dirty="0">
                <a:latin typeface="Arial" panose="020B0604020202020204" pitchFamily="34" charset="0"/>
                <a:cs typeface="Arial" panose="020B0604020202020204" pitchFamily="34" charset="0"/>
              </a:rPr>
              <a:t>November 12, 2023 </a:t>
            </a:r>
            <a:r>
              <a:rPr lang="en-US" sz="2500" dirty="0">
                <a:latin typeface="Arial" panose="020B0604020202020204" pitchFamily="34" charset="0"/>
                <a:cs typeface="Arial" panose="020B0604020202020204" pitchFamily="34" charset="0"/>
              </a:rPr>
              <a:t>any time between </a:t>
            </a:r>
            <a:r>
              <a:rPr lang="en-US" sz="2500" b="1" dirty="0">
                <a:latin typeface="Arial" panose="020B0604020202020204" pitchFamily="34" charset="0"/>
                <a:cs typeface="Arial" panose="020B0604020202020204" pitchFamily="34" charset="0"/>
              </a:rPr>
              <a:t>5:00 p.m. and 7:00 p.m.</a:t>
            </a:r>
            <a:r>
              <a:rPr lang="en-US" sz="2500" dirty="0">
                <a:latin typeface="Arial" panose="020B0604020202020204" pitchFamily="34" charset="0"/>
                <a:cs typeface="Arial" panose="020B0604020202020204" pitchFamily="34" charset="0"/>
              </a:rPr>
              <a:t> at the </a:t>
            </a:r>
            <a:r>
              <a:rPr lang="en-US" sz="2500" b="1" dirty="0">
                <a:latin typeface="Arial" panose="020B0604020202020204" pitchFamily="34" charset="0"/>
                <a:cs typeface="Arial" panose="020B0604020202020204" pitchFamily="34" charset="0"/>
              </a:rPr>
              <a:t>Public Library 114 Main St.</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Insert sketch showing location and phases </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The purpose of the Public Consultation Session is to review various options for the reconstruction of Main St.  </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Based on the feedback from this public consultation, a recommended design for Main St will be selected and presented at a further Open House planned for early next year.   </a:t>
            </a:r>
          </a:p>
          <a:p>
            <a:pPr marL="0" indent="0">
              <a:spcBef>
                <a:spcPts val="0"/>
              </a:spcBef>
              <a:buNone/>
            </a:pPr>
            <a:r>
              <a:rPr lang="en-US" sz="2500" dirty="0">
                <a:latin typeface="Arial" panose="020B0604020202020204" pitchFamily="34" charset="0"/>
                <a:cs typeface="Arial" panose="020B0604020202020204" pitchFamily="34" charset="0"/>
              </a:rPr>
              <a:t> </a:t>
            </a:r>
          </a:p>
          <a:p>
            <a:pPr marL="0" indent="0">
              <a:spcBef>
                <a:spcPts val="0"/>
              </a:spcBef>
              <a:buNone/>
            </a:pPr>
            <a:r>
              <a:rPr lang="en-US" sz="2500" dirty="0">
                <a:latin typeface="Arial" panose="020B0604020202020204" pitchFamily="34" charset="0"/>
                <a:cs typeface="Arial" panose="020B0604020202020204" pitchFamily="34" charset="0"/>
              </a:rPr>
              <a:t>For further information, please contact:</a:t>
            </a:r>
          </a:p>
          <a:p>
            <a:pPr marL="0" indent="0">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b="1" dirty="0">
                <a:latin typeface="Arial" panose="020B0604020202020204" pitchFamily="34" charset="0"/>
                <a:cs typeface="Arial" panose="020B0604020202020204" pitchFamily="34" charset="0"/>
              </a:rPr>
              <a:t>Bob Brown, P.Eng</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Project Engineer</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City of North Falls, ON</a:t>
            </a:r>
          </a:p>
          <a:p>
            <a:pPr marL="0" indent="0">
              <a:spcBef>
                <a:spcPts val="0"/>
              </a:spcBef>
              <a:buNone/>
            </a:pPr>
            <a:r>
              <a:rPr lang="en-US" sz="2500" dirty="0">
                <a:latin typeface="Arial" panose="020B0604020202020204" pitchFamily="34" charset="0"/>
                <a:cs typeface="Arial" panose="020B0604020202020204" pitchFamily="34" charset="0"/>
              </a:rPr>
              <a:t>705-222-3300</a:t>
            </a:r>
          </a:p>
          <a:p>
            <a:pPr marL="0" indent="0">
              <a:spcBef>
                <a:spcPts val="0"/>
              </a:spcBef>
              <a:buNone/>
            </a:pPr>
            <a:r>
              <a:rPr lang="en-US" sz="2500" dirty="0">
                <a:latin typeface="Arial" panose="020B0604020202020204" pitchFamily="34" charset="0"/>
                <a:cs typeface="Arial" panose="020B0604020202020204" pitchFamily="34" charset="0"/>
                <a:hlinkClick r:id="rId2"/>
              </a:rPr>
              <a:t>bbrown@northfalls.ca</a:t>
            </a: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Date Issued August 23, 2019</a:t>
            </a:r>
          </a:p>
          <a:p>
            <a:pPr marL="0" indent="0">
              <a:buNone/>
            </a:pPr>
            <a:endParaRPr lang="en-US"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43</a:t>
            </a:fld>
            <a:endParaRPr lang="en-US" altLang="en-US" sz="1050"/>
          </a:p>
        </p:txBody>
      </p:sp>
      <p:grpSp>
        <p:nvGrpSpPr>
          <p:cNvPr id="13" name="Group 12">
            <a:extLst>
              <a:ext uri="{FF2B5EF4-FFF2-40B4-BE49-F238E27FC236}">
                <a16:creationId xmlns:a16="http://schemas.microsoft.com/office/drawing/2014/main" id="{3095D255-F43F-416D-9154-17771DB70000}"/>
              </a:ext>
            </a:extLst>
          </p:cNvPr>
          <p:cNvGrpSpPr/>
          <p:nvPr/>
        </p:nvGrpSpPr>
        <p:grpSpPr>
          <a:xfrm>
            <a:off x="-25400" y="-15875"/>
            <a:ext cx="9169400" cy="1408113"/>
            <a:chOff x="-25400" y="-15875"/>
            <a:chExt cx="9169400" cy="1408113"/>
          </a:xfrm>
        </p:grpSpPr>
        <p:sp>
          <p:nvSpPr>
            <p:cNvPr id="14" name="Right Triangle 13">
              <a:extLst>
                <a:ext uri="{FF2B5EF4-FFF2-40B4-BE49-F238E27FC236}">
                  <a16:creationId xmlns:a16="http://schemas.microsoft.com/office/drawing/2014/main" id="{D028A4EE-B8FB-499D-A488-4B4ECC663583}"/>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1A83E6D9-A27F-40BC-8F25-0E33EE82E2B7}"/>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C99548B4-B366-4C66-AECA-3894E0881D5B}"/>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FC45511C-35A7-40E5-BFB2-55D848BD9D3C}"/>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E2A85739-47BE-4311-A19C-5B218CA2E7AE}"/>
                </a:ext>
              </a:extLst>
            </p:cNvPr>
            <p:cNvCxnSpPr>
              <a:cxnSpLocks/>
              <a:endCxn id="16"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E8E771-36AA-4640-A60F-2F16093CF090}"/>
                </a:ext>
              </a:extLst>
            </p:cNvPr>
            <p:cNvCxnSpPr>
              <a:cxnSpLocks/>
              <a:stCxn id="17" idx="3"/>
              <a:endCxn id="16"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442E22-F647-4382-8189-E3DF3F481225}"/>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87CCFFD6-D40C-4FF2-955E-86A807C03D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itle 1">
            <a:extLst>
              <a:ext uri="{FF2B5EF4-FFF2-40B4-BE49-F238E27FC236}">
                <a16:creationId xmlns:a16="http://schemas.microsoft.com/office/drawing/2014/main" id="{8FC75A46-743B-4780-BE26-857728987AD4}"/>
              </a:ext>
            </a:extLst>
          </p:cNvPr>
          <p:cNvSpPr txBox="1">
            <a:spLocks noChangeArrowheads="1"/>
          </p:cNvSpPr>
          <p:nvPr/>
        </p:nvSpPr>
        <p:spPr>
          <a:xfrm>
            <a:off x="1485900" y="697980"/>
            <a:ext cx="6172200"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u="sng" dirty="0"/>
              <a:t>NOTICE OF 2</a:t>
            </a:r>
            <a:r>
              <a:rPr lang="en-US" sz="2400" b="1" u="sng" baseline="30000" dirty="0"/>
              <a:t>nd</a:t>
            </a:r>
            <a:r>
              <a:rPr lang="en-US" sz="2400" b="1" u="sng" dirty="0"/>
              <a:t>  PUBLIC CONSULTATION CENTRE</a:t>
            </a:r>
          </a:p>
          <a:p>
            <a:pPr algn="ctr"/>
            <a:r>
              <a:rPr lang="en-US" sz="2400" b="1" u="sng" dirty="0"/>
              <a:t>Reconstruction of Main Street</a:t>
            </a:r>
            <a:endParaRPr lang="en-US" sz="2400" u="sng" dirty="0"/>
          </a:p>
        </p:txBody>
      </p:sp>
      <p:sp>
        <p:nvSpPr>
          <p:cNvPr id="27" name="Content Placeholder 2">
            <a:extLst>
              <a:ext uri="{FF2B5EF4-FFF2-40B4-BE49-F238E27FC236}">
                <a16:creationId xmlns:a16="http://schemas.microsoft.com/office/drawing/2014/main" id="{4C3C63E9-D378-40B6-B659-91E79DF08280}"/>
              </a:ext>
            </a:extLst>
          </p:cNvPr>
          <p:cNvSpPr txBox="1">
            <a:spLocks noChangeArrowheads="1"/>
          </p:cNvSpPr>
          <p:nvPr/>
        </p:nvSpPr>
        <p:spPr>
          <a:xfrm>
            <a:off x="4827014" y="2030138"/>
            <a:ext cx="4609217" cy="5250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endParaRPr lang="en-CA" alt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CA" altLang="en-US" dirty="0"/>
          </a:p>
        </p:txBody>
      </p:sp>
    </p:spTree>
    <p:extLst>
      <p:ext uri="{BB962C8B-B14F-4D97-AF65-F5344CB8AC3E}">
        <p14:creationId xmlns:p14="http://schemas.microsoft.com/office/powerpoint/2010/main" val="205534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noChangeArrowheads="1"/>
          </p:cNvSpPr>
          <p:nvPr>
            <p:ph idx="1"/>
          </p:nvPr>
        </p:nvSpPr>
        <p:spPr>
          <a:xfrm>
            <a:off x="121298" y="1574278"/>
            <a:ext cx="8954440" cy="5297175"/>
          </a:xfrm>
        </p:spPr>
        <p:txBody>
          <a:bodyPr>
            <a:normAutofit fontScale="55000" lnSpcReduction="20000"/>
          </a:bodyPr>
          <a:lstStyle/>
          <a:p>
            <a:pPr marL="0" indent="0">
              <a:spcBef>
                <a:spcPts val="0"/>
              </a:spcBef>
              <a:buNone/>
            </a:pPr>
            <a:r>
              <a:rPr lang="en-US" sz="2500" dirty="0">
                <a:latin typeface="Arial" panose="020B0604020202020204" pitchFamily="34" charset="0"/>
                <a:cs typeface="Arial" panose="020B0604020202020204" pitchFamily="34" charset="0"/>
              </a:rPr>
              <a:t>Main Street is in poor condition – the pavement and sidewalks are at the end of their useful life and the streetscape is dated.  The City of North Falls is proposing to reconstruct Main Street from Lake Ave to Bell St.</a:t>
            </a:r>
          </a:p>
          <a:p>
            <a:pPr marL="0" indent="0">
              <a:spcBef>
                <a:spcPts val="0"/>
              </a:spcBef>
              <a:buNone/>
            </a:pPr>
            <a:r>
              <a:rPr lang="en-US" sz="2500" dirty="0">
                <a:latin typeface="Arial" panose="020B0604020202020204" pitchFamily="34" charset="0"/>
                <a:cs typeface="Arial" panose="020B0604020202020204" pitchFamily="34" charset="0"/>
              </a:rPr>
              <a:t>In September 2023 the community identified priorities for this project.   In November 2019 the community reviewed various options for including the competing priorities.   The feedback from the community has now been analyzed and a recommended plan for the reconstruction of Main St. has been developed that;</a:t>
            </a:r>
          </a:p>
          <a:p>
            <a:pPr marL="0" indent="0">
              <a:spcBef>
                <a:spcPts val="0"/>
              </a:spcBef>
              <a:buNone/>
            </a:pPr>
            <a:r>
              <a:rPr lang="en-US" sz="2500" dirty="0">
                <a:latin typeface="Arial" panose="020B0604020202020204" pitchFamily="34" charset="0"/>
                <a:cs typeface="Arial" panose="020B0604020202020204" pitchFamily="34" charset="0"/>
              </a:rPr>
              <a:t>	- maintains an arterial road connection for vehicle traffic in the community</a:t>
            </a:r>
          </a:p>
          <a:p>
            <a:pPr marL="0" indent="0">
              <a:spcBef>
                <a:spcPts val="0"/>
              </a:spcBef>
              <a:buNone/>
            </a:pPr>
            <a:r>
              <a:rPr lang="en-US" sz="2500" dirty="0">
                <a:latin typeface="Arial" panose="020B0604020202020204" pitchFamily="34" charset="0"/>
                <a:cs typeface="Arial" panose="020B0604020202020204" pitchFamily="34" charset="0"/>
              </a:rPr>
              <a:t>	- maintains access to businesses and cultural facilities in the Downtown Core</a:t>
            </a:r>
          </a:p>
          <a:p>
            <a:pPr marL="0" indent="0">
              <a:spcBef>
                <a:spcPts val="0"/>
              </a:spcBef>
              <a:buNone/>
            </a:pPr>
            <a:r>
              <a:rPr lang="en-US" sz="2500" dirty="0">
                <a:latin typeface="Arial" panose="020B0604020202020204" pitchFamily="34" charset="0"/>
                <a:cs typeface="Arial" panose="020B0604020202020204" pitchFamily="34" charset="0"/>
              </a:rPr>
              <a:t>	- allows as many parking opportunities as possible for the public</a:t>
            </a:r>
          </a:p>
          <a:p>
            <a:pPr marL="0" indent="0">
              <a:spcBef>
                <a:spcPts val="0"/>
              </a:spcBef>
              <a:buNone/>
            </a:pPr>
            <a:r>
              <a:rPr lang="en-US" sz="2500" dirty="0">
                <a:latin typeface="Arial" panose="020B0604020202020204" pitchFamily="34" charset="0"/>
                <a:cs typeface="Arial" panose="020B0604020202020204" pitchFamily="34" charset="0"/>
              </a:rPr>
              <a:t>	- incorporates cycling lanes </a:t>
            </a:r>
          </a:p>
          <a:p>
            <a:pPr marL="0" indent="0">
              <a:spcBef>
                <a:spcPts val="0"/>
              </a:spcBef>
              <a:buNone/>
            </a:pPr>
            <a:r>
              <a:rPr lang="en-US" sz="2500" dirty="0">
                <a:latin typeface="Arial" panose="020B0604020202020204" pitchFamily="34" charset="0"/>
                <a:cs typeface="Arial" panose="020B0604020202020204" pitchFamily="34" charset="0"/>
              </a:rPr>
              <a:t>	- provides a pleasant public space</a:t>
            </a:r>
          </a:p>
          <a:p>
            <a:pPr marL="0" indent="0">
              <a:spcBef>
                <a:spcPts val="0"/>
              </a:spcBef>
              <a:buNone/>
            </a:pPr>
            <a:r>
              <a:rPr lang="en-US" sz="2500" dirty="0">
                <a:latin typeface="Arial" panose="020B0604020202020204" pitchFamily="34" charset="0"/>
                <a:cs typeface="Arial" panose="020B0604020202020204" pitchFamily="34" charset="0"/>
              </a:rPr>
              <a:t> </a:t>
            </a:r>
          </a:p>
          <a:p>
            <a:pPr marL="0" indent="0">
              <a:spcBef>
                <a:spcPts val="0"/>
              </a:spcBef>
              <a:buNone/>
            </a:pPr>
            <a:r>
              <a:rPr lang="en-US" sz="2500" dirty="0">
                <a:latin typeface="Arial" panose="020B0604020202020204" pitchFamily="34" charset="0"/>
                <a:cs typeface="Arial" panose="020B0604020202020204" pitchFamily="34" charset="0"/>
              </a:rPr>
              <a:t> </a:t>
            </a:r>
          </a:p>
          <a:p>
            <a:pPr marL="0" indent="0">
              <a:spcBef>
                <a:spcPts val="0"/>
              </a:spcBef>
              <a:buNone/>
            </a:pPr>
            <a:r>
              <a:rPr lang="en-US" sz="2500" dirty="0">
                <a:latin typeface="Arial" panose="020B0604020202020204" pitchFamily="34" charset="0"/>
                <a:cs typeface="Arial" panose="020B0604020202020204" pitchFamily="34" charset="0"/>
              </a:rPr>
              <a:t>Members of the public are invited to attend a public consultation meeting on </a:t>
            </a:r>
            <a:r>
              <a:rPr lang="en-US" sz="2500" b="1" dirty="0">
                <a:latin typeface="Arial" panose="020B0604020202020204" pitchFamily="34" charset="0"/>
                <a:cs typeface="Arial" panose="020B0604020202020204" pitchFamily="34" charset="0"/>
              </a:rPr>
              <a:t>February 7, 2024 </a:t>
            </a:r>
            <a:r>
              <a:rPr lang="en-US" sz="2500" dirty="0">
                <a:latin typeface="Arial" panose="020B0604020202020204" pitchFamily="34" charset="0"/>
                <a:cs typeface="Arial" panose="020B0604020202020204" pitchFamily="34" charset="0"/>
              </a:rPr>
              <a:t>any time between </a:t>
            </a:r>
            <a:r>
              <a:rPr lang="en-US" sz="2500" b="1" dirty="0">
                <a:latin typeface="Arial" panose="020B0604020202020204" pitchFamily="34" charset="0"/>
                <a:cs typeface="Arial" panose="020B0604020202020204" pitchFamily="34" charset="0"/>
              </a:rPr>
              <a:t>5:00 p.m. and 7:00 p.m. </a:t>
            </a:r>
            <a:r>
              <a:rPr lang="en-US" sz="2500" dirty="0">
                <a:latin typeface="Arial" panose="020B0604020202020204" pitchFamily="34" charset="0"/>
                <a:cs typeface="Arial" panose="020B0604020202020204" pitchFamily="34" charset="0"/>
              </a:rPr>
              <a:t>at the </a:t>
            </a:r>
            <a:r>
              <a:rPr lang="en-US" sz="2500" b="1" dirty="0">
                <a:latin typeface="Arial" panose="020B0604020202020204" pitchFamily="34" charset="0"/>
                <a:cs typeface="Arial" panose="020B0604020202020204" pitchFamily="34" charset="0"/>
              </a:rPr>
              <a:t>Public Library 114 Main St.</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Insert sketch showing location and phases </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This recommended  plan for the reconstruction of Main St, along with the community’s feedback, will be presented to Council early in the spring of 2024.  Detailed design would then proceed and the final plans available in the summer of 2024.</a:t>
            </a:r>
          </a:p>
          <a:p>
            <a:pPr marL="0" indent="0">
              <a:spcBef>
                <a:spcPts val="0"/>
              </a:spcBef>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 </a:t>
            </a:r>
          </a:p>
          <a:p>
            <a:pPr marL="0" indent="0">
              <a:spcBef>
                <a:spcPts val="0"/>
              </a:spcBef>
              <a:buNone/>
            </a:pPr>
            <a:r>
              <a:rPr lang="en-US" sz="2500" dirty="0">
                <a:latin typeface="Arial" panose="020B0604020202020204" pitchFamily="34" charset="0"/>
                <a:cs typeface="Arial" panose="020B0604020202020204" pitchFamily="34" charset="0"/>
              </a:rPr>
              <a:t>For further information, please contact:</a:t>
            </a:r>
          </a:p>
          <a:p>
            <a:pPr marL="0" indent="0">
              <a:buNone/>
            </a:pPr>
            <a:endParaRPr lang="en-US" sz="2500" dirty="0">
              <a:latin typeface="Arial" panose="020B0604020202020204" pitchFamily="34" charset="0"/>
              <a:cs typeface="Arial" panose="020B0604020202020204" pitchFamily="34" charset="0"/>
            </a:endParaRPr>
          </a:p>
          <a:p>
            <a:pPr marL="0" indent="0">
              <a:spcBef>
                <a:spcPts val="0"/>
              </a:spcBef>
              <a:buNone/>
            </a:pPr>
            <a:r>
              <a:rPr lang="en-US" sz="2500" b="1" dirty="0">
                <a:latin typeface="Arial" panose="020B0604020202020204" pitchFamily="34" charset="0"/>
                <a:cs typeface="Arial" panose="020B0604020202020204" pitchFamily="34" charset="0"/>
              </a:rPr>
              <a:t>Bob Brown, P.Eng</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Project Engineer</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City of North Falls, ON</a:t>
            </a:r>
          </a:p>
          <a:p>
            <a:pPr marL="0" indent="0">
              <a:spcBef>
                <a:spcPts val="0"/>
              </a:spcBef>
              <a:buNone/>
            </a:pPr>
            <a:r>
              <a:rPr lang="en-US" sz="2500" dirty="0">
                <a:latin typeface="Arial" panose="020B0604020202020204" pitchFamily="34" charset="0"/>
                <a:cs typeface="Arial" panose="020B0604020202020204" pitchFamily="34" charset="0"/>
              </a:rPr>
              <a:t>705-222-3300</a:t>
            </a:r>
          </a:p>
          <a:p>
            <a:pPr marL="0" indent="0">
              <a:spcBef>
                <a:spcPts val="0"/>
              </a:spcBef>
              <a:buNone/>
            </a:pPr>
            <a:r>
              <a:rPr lang="en-US" sz="2500" dirty="0">
                <a:latin typeface="Arial" panose="020B0604020202020204" pitchFamily="34" charset="0"/>
                <a:cs typeface="Arial" panose="020B0604020202020204" pitchFamily="34" charset="0"/>
                <a:hlinkClick r:id="rId2"/>
              </a:rPr>
              <a:t>bbrown@northfalls.ca</a:t>
            </a:r>
            <a:endParaRPr lang="en-US" sz="2500" dirty="0">
              <a:latin typeface="Arial" panose="020B0604020202020204" pitchFamily="34" charset="0"/>
              <a:cs typeface="Arial" panose="020B0604020202020204" pitchFamily="34" charset="0"/>
            </a:endParaRPr>
          </a:p>
          <a:p>
            <a:pPr marL="0" indent="0">
              <a:spcBef>
                <a:spcPts val="0"/>
              </a:spcBef>
              <a:buNone/>
            </a:pPr>
            <a:r>
              <a:rPr lang="en-US" sz="2500" dirty="0">
                <a:latin typeface="Arial" panose="020B0604020202020204" pitchFamily="34" charset="0"/>
                <a:cs typeface="Arial" panose="020B0604020202020204" pitchFamily="34" charset="0"/>
              </a:rPr>
              <a:t>Date Issued August 23, 2019</a:t>
            </a:r>
          </a:p>
          <a:p>
            <a:pPr marL="0" indent="0">
              <a:buNone/>
            </a:pPr>
            <a:endParaRPr lang="en-US"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261F8BE-CB79-4B3B-BC9B-7780D503CB2B}" type="slidenum">
              <a:rPr lang="en-US" altLang="en-US" sz="1050"/>
              <a:pPr>
                <a:spcBef>
                  <a:spcPct val="0"/>
                </a:spcBef>
                <a:buFontTx/>
                <a:buNone/>
              </a:pPr>
              <a:t>44</a:t>
            </a:fld>
            <a:endParaRPr lang="en-US" altLang="en-US" sz="1050"/>
          </a:p>
        </p:txBody>
      </p:sp>
      <p:grpSp>
        <p:nvGrpSpPr>
          <p:cNvPr id="13" name="Group 12">
            <a:extLst>
              <a:ext uri="{FF2B5EF4-FFF2-40B4-BE49-F238E27FC236}">
                <a16:creationId xmlns:a16="http://schemas.microsoft.com/office/drawing/2014/main" id="{3095D255-F43F-416D-9154-17771DB70000}"/>
              </a:ext>
            </a:extLst>
          </p:cNvPr>
          <p:cNvGrpSpPr/>
          <p:nvPr/>
        </p:nvGrpSpPr>
        <p:grpSpPr>
          <a:xfrm>
            <a:off x="-25400" y="-15875"/>
            <a:ext cx="9169400" cy="1408113"/>
            <a:chOff x="-25400" y="-15875"/>
            <a:chExt cx="9169400" cy="1408113"/>
          </a:xfrm>
        </p:grpSpPr>
        <p:sp>
          <p:nvSpPr>
            <p:cNvPr id="14" name="Right Triangle 13">
              <a:extLst>
                <a:ext uri="{FF2B5EF4-FFF2-40B4-BE49-F238E27FC236}">
                  <a16:creationId xmlns:a16="http://schemas.microsoft.com/office/drawing/2014/main" id="{D028A4EE-B8FB-499D-A488-4B4ECC663583}"/>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1A83E6D9-A27F-40BC-8F25-0E33EE82E2B7}"/>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ight Triangle 15">
              <a:extLst>
                <a:ext uri="{FF2B5EF4-FFF2-40B4-BE49-F238E27FC236}">
                  <a16:creationId xmlns:a16="http://schemas.microsoft.com/office/drawing/2014/main" id="{C99548B4-B366-4C66-AECA-3894E0881D5B}"/>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Right Triangle 16">
              <a:extLst>
                <a:ext uri="{FF2B5EF4-FFF2-40B4-BE49-F238E27FC236}">
                  <a16:creationId xmlns:a16="http://schemas.microsoft.com/office/drawing/2014/main" id="{FC45511C-35A7-40E5-BFB2-55D848BD9D3C}"/>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8" name="Straight Connector 17">
              <a:extLst>
                <a:ext uri="{FF2B5EF4-FFF2-40B4-BE49-F238E27FC236}">
                  <a16:creationId xmlns:a16="http://schemas.microsoft.com/office/drawing/2014/main" id="{E2A85739-47BE-4311-A19C-5B218CA2E7AE}"/>
                </a:ext>
              </a:extLst>
            </p:cNvPr>
            <p:cNvCxnSpPr>
              <a:cxnSpLocks/>
              <a:endCxn id="16"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E8E771-36AA-4640-A60F-2F16093CF090}"/>
                </a:ext>
              </a:extLst>
            </p:cNvPr>
            <p:cNvCxnSpPr>
              <a:cxnSpLocks/>
              <a:stCxn id="17" idx="3"/>
              <a:endCxn id="16"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442E22-F647-4382-8189-E3DF3F481225}"/>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10" descr="A close up of a sign&#10;&#10;Description automatically generated">
              <a:extLst>
                <a:ext uri="{FF2B5EF4-FFF2-40B4-BE49-F238E27FC236}">
                  <a16:creationId xmlns:a16="http://schemas.microsoft.com/office/drawing/2014/main" id="{87CCFFD6-D40C-4FF2-955E-86A807C03D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itle 1">
            <a:extLst>
              <a:ext uri="{FF2B5EF4-FFF2-40B4-BE49-F238E27FC236}">
                <a16:creationId xmlns:a16="http://schemas.microsoft.com/office/drawing/2014/main" id="{8FC75A46-743B-4780-BE26-857728987AD4}"/>
              </a:ext>
            </a:extLst>
          </p:cNvPr>
          <p:cNvSpPr txBox="1">
            <a:spLocks noChangeArrowheads="1"/>
          </p:cNvSpPr>
          <p:nvPr/>
        </p:nvSpPr>
        <p:spPr>
          <a:xfrm>
            <a:off x="1485900" y="697980"/>
            <a:ext cx="6172200"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u="sng" dirty="0"/>
              <a:t>NOTICE OF 3</a:t>
            </a:r>
            <a:r>
              <a:rPr lang="en-US" sz="2400" b="1" u="sng" baseline="30000" dirty="0"/>
              <a:t>rd</a:t>
            </a:r>
            <a:r>
              <a:rPr lang="en-US" sz="2400" b="1" u="sng" dirty="0"/>
              <a:t> PUBLIC CONSULTATION CENTRE</a:t>
            </a:r>
          </a:p>
          <a:p>
            <a:pPr algn="ctr"/>
            <a:r>
              <a:rPr lang="en-US" sz="2400" b="1" u="sng" dirty="0"/>
              <a:t>Reconstruction of Main Street</a:t>
            </a:r>
            <a:endParaRPr lang="en-US" sz="2400" u="sng" dirty="0"/>
          </a:p>
        </p:txBody>
      </p:sp>
      <p:sp>
        <p:nvSpPr>
          <p:cNvPr id="27" name="Content Placeholder 2">
            <a:extLst>
              <a:ext uri="{FF2B5EF4-FFF2-40B4-BE49-F238E27FC236}">
                <a16:creationId xmlns:a16="http://schemas.microsoft.com/office/drawing/2014/main" id="{4C3C63E9-D378-40B6-B659-91E79DF08280}"/>
              </a:ext>
            </a:extLst>
          </p:cNvPr>
          <p:cNvSpPr txBox="1">
            <a:spLocks noChangeArrowheads="1"/>
          </p:cNvSpPr>
          <p:nvPr/>
        </p:nvSpPr>
        <p:spPr>
          <a:xfrm>
            <a:off x="4827014" y="2030138"/>
            <a:ext cx="4609217" cy="5250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endParaRPr lang="en-CA" alt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CA" altLang="en-US" dirty="0"/>
          </a:p>
        </p:txBody>
      </p:sp>
    </p:spTree>
    <p:extLst>
      <p:ext uri="{BB962C8B-B14F-4D97-AF65-F5344CB8AC3E}">
        <p14:creationId xmlns:p14="http://schemas.microsoft.com/office/powerpoint/2010/main" val="1094343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Content Placeholder 2"/>
          <p:cNvSpPr>
            <a:spLocks noGrp="1" noChangeArrowheads="1"/>
          </p:cNvSpPr>
          <p:nvPr>
            <p:ph idx="1"/>
          </p:nvPr>
        </p:nvSpPr>
        <p:spPr>
          <a:xfrm>
            <a:off x="495300" y="1743075"/>
            <a:ext cx="8229600" cy="3840163"/>
          </a:xfrm>
        </p:spPr>
        <p:txBody>
          <a:bodyPr/>
          <a:lstStyle/>
          <a:p>
            <a:pPr marL="0" indent="0" algn="ctr" eaLnBrk="1" hangingPunct="1">
              <a:buFontTx/>
              <a:buNone/>
            </a:pPr>
            <a:endParaRPr lang="en-CA" altLang="en-US" sz="6600"/>
          </a:p>
          <a:p>
            <a:pPr marL="0" indent="0" algn="ctr" eaLnBrk="1" hangingPunct="1">
              <a:buFontTx/>
              <a:buNone/>
            </a:pPr>
            <a:r>
              <a:rPr lang="en-CA" altLang="en-US" sz="6600"/>
              <a:t>Questions?</a:t>
            </a:r>
          </a:p>
        </p:txBody>
      </p:sp>
      <p:sp>
        <p:nvSpPr>
          <p:cNvPr id="2037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04E52B-3127-4A4D-85F5-8A820BE0DDE6}" type="slidenum">
              <a:rPr lang="en-US" altLang="en-US" sz="1400"/>
              <a:pPr>
                <a:spcBef>
                  <a:spcPct val="0"/>
                </a:spcBef>
                <a:buFontTx/>
                <a:buNone/>
              </a:pPr>
              <a:t>45</a:t>
            </a:fld>
            <a:endParaRPr lang="en-US" altLang="en-US" sz="1400"/>
          </a:p>
        </p:txBody>
      </p:sp>
      <p:sp>
        <p:nvSpPr>
          <p:cNvPr id="5" name="Right Triangle 4"/>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3787" name="Picture 11" descr="A close up of a sig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8" name="Title 1"/>
          <p:cNvSpPr>
            <a:spLocks noGrp="1" noChangeArrowheads="1"/>
          </p:cNvSpPr>
          <p:nvPr>
            <p:ph type="title"/>
          </p:nvPr>
        </p:nvSpPr>
        <p:spPr>
          <a:xfrm>
            <a:off x="457200" y="722313"/>
            <a:ext cx="8229600" cy="762000"/>
          </a:xfrm>
        </p:spPr>
        <p:txBody>
          <a:bodyPr/>
          <a:lstStyle/>
          <a:p>
            <a:endParaRPr lang="en-CA" altLang="en-US"/>
          </a:p>
        </p:txBody>
      </p:sp>
    </p:spTree>
    <p:extLst>
      <p:ext uri="{BB962C8B-B14F-4D97-AF65-F5344CB8AC3E}">
        <p14:creationId xmlns:p14="http://schemas.microsoft.com/office/powerpoint/2010/main" val="842076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5AC85D-0C31-E58E-A4FA-916CB3617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272" y="2068515"/>
            <a:ext cx="150971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ontent Placeholder 2">
            <a:extLst>
              <a:ext uri="{FF2B5EF4-FFF2-40B4-BE49-F238E27FC236}">
                <a16:creationId xmlns:a16="http://schemas.microsoft.com/office/drawing/2014/main" id="{9B9663EB-3501-05A7-A9E7-C26A7A38031A}"/>
              </a:ext>
            </a:extLst>
          </p:cNvPr>
          <p:cNvSpPr>
            <a:spLocks noGrp="1"/>
          </p:cNvSpPr>
          <p:nvPr>
            <p:ph idx="1"/>
          </p:nvPr>
        </p:nvSpPr>
        <p:spPr>
          <a:xfrm>
            <a:off x="214313" y="2128735"/>
            <a:ext cx="5799137" cy="4076700"/>
          </a:xfrm>
        </p:spPr>
        <p:txBody>
          <a:bodyPr>
            <a:normAutofit/>
          </a:bodyPr>
          <a:lstStyle/>
          <a:p>
            <a:pPr marL="0" indent="0" eaLnBrk="1" hangingPunct="1">
              <a:lnSpc>
                <a:spcPct val="120000"/>
              </a:lnSpc>
              <a:buNone/>
              <a:defRPr/>
            </a:pPr>
            <a:r>
              <a:rPr lang="en-US" altLang="en-US" dirty="0">
                <a:solidFill>
                  <a:srgbClr val="00B050"/>
                </a:solidFill>
                <a:latin typeface="Arial" panose="020B0604020202020204" pitchFamily="34" charset="0"/>
                <a:cs typeface="Arial" panose="020B0604020202020204" pitchFamily="34" charset="0"/>
              </a:rPr>
              <a:t>Proponent is responsible for compliance with the EA Act </a:t>
            </a:r>
          </a:p>
          <a:p>
            <a:pPr eaLnBrk="1" hangingPunct="1">
              <a:lnSpc>
                <a:spcPct val="120000"/>
              </a:lnSpc>
              <a:defRPr/>
            </a:pPr>
            <a:r>
              <a:rPr lang="en-US" altLang="en-US" dirty="0">
                <a:latin typeface="Arial" panose="020B0604020202020204" pitchFamily="34" charset="0"/>
                <a:cs typeface="Arial" panose="020B0604020202020204" pitchFamily="34" charset="0"/>
              </a:rPr>
              <a:t>Self (Proponent) Determines</a:t>
            </a:r>
          </a:p>
          <a:p>
            <a:pPr eaLnBrk="1" hangingPunct="1">
              <a:lnSpc>
                <a:spcPct val="120000"/>
              </a:lnSpc>
              <a:defRPr/>
            </a:pPr>
            <a:r>
              <a:rPr lang="en-US" altLang="en-US" dirty="0">
                <a:latin typeface="Arial" panose="020B0604020202020204" pitchFamily="34" charset="0"/>
                <a:cs typeface="Arial" panose="020B0604020202020204" pitchFamily="34" charset="0"/>
              </a:rPr>
              <a:t>Can ask MEA, Solicitor or MECP</a:t>
            </a:r>
          </a:p>
          <a:p>
            <a:pPr eaLnBrk="1" hangingPunct="1">
              <a:lnSpc>
                <a:spcPct val="120000"/>
              </a:lnSpc>
              <a:defRPr/>
            </a:pPr>
            <a:r>
              <a:rPr lang="en-US" altLang="en-US" dirty="0">
                <a:latin typeface="Arial" panose="020B0604020202020204" pitchFamily="34" charset="0"/>
                <a:cs typeface="Arial" panose="020B0604020202020204" pitchFamily="34" charset="0"/>
              </a:rPr>
              <a:t>No interpretations or clarifications without MEA involvement</a:t>
            </a:r>
            <a:endParaRPr lang="en-US" dirty="0">
              <a:solidFill>
                <a:srgbClr val="C00000"/>
              </a:solidFill>
            </a:endParaRPr>
          </a:p>
        </p:txBody>
      </p:sp>
      <p:sp>
        <p:nvSpPr>
          <p:cNvPr id="52228" name="Slide Number Placeholder 3">
            <a:extLst>
              <a:ext uri="{FF2B5EF4-FFF2-40B4-BE49-F238E27FC236}">
                <a16:creationId xmlns:a16="http://schemas.microsoft.com/office/drawing/2014/main" id="{F4D3630B-FF26-DB75-E0EB-A9AD31C516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9F30CC-1186-49D1-8B11-69CEE1014ABD}" type="slidenum">
              <a:rPr lang="en-US" altLang="en-US" sz="1400" smtClean="0"/>
              <a:pPr>
                <a:spcBef>
                  <a:spcPct val="0"/>
                </a:spcBef>
                <a:buFontTx/>
                <a:buNone/>
              </a:pPr>
              <a:t>46</a:t>
            </a:fld>
            <a:endParaRPr lang="en-US" altLang="en-US" sz="1400"/>
          </a:p>
        </p:txBody>
      </p:sp>
      <p:grpSp>
        <p:nvGrpSpPr>
          <p:cNvPr id="52229" name="Group 6">
            <a:extLst>
              <a:ext uri="{FF2B5EF4-FFF2-40B4-BE49-F238E27FC236}">
                <a16:creationId xmlns:a16="http://schemas.microsoft.com/office/drawing/2014/main" id="{A8F0A1D6-6DD8-2490-3848-5D5A3F474311}"/>
              </a:ext>
            </a:extLst>
          </p:cNvPr>
          <p:cNvGrpSpPr>
            <a:grpSpLocks/>
          </p:cNvGrpSpPr>
          <p:nvPr/>
        </p:nvGrpSpPr>
        <p:grpSpPr bwMode="auto">
          <a:xfrm>
            <a:off x="-25400" y="-15875"/>
            <a:ext cx="9169400" cy="1408113"/>
            <a:chOff x="-25400" y="-15875"/>
            <a:chExt cx="9169400" cy="1408113"/>
          </a:xfrm>
        </p:grpSpPr>
        <p:sp>
          <p:nvSpPr>
            <p:cNvPr id="8" name="Right Triangle 7">
              <a:extLst>
                <a:ext uri="{FF2B5EF4-FFF2-40B4-BE49-F238E27FC236}">
                  <a16:creationId xmlns:a16="http://schemas.microsoft.com/office/drawing/2014/main" id="{1EBF0298-5B99-D6BB-C53D-FB81B40D88B8}"/>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ight Triangle 8">
              <a:extLst>
                <a:ext uri="{FF2B5EF4-FFF2-40B4-BE49-F238E27FC236}">
                  <a16:creationId xmlns:a16="http://schemas.microsoft.com/office/drawing/2014/main" id="{2AC62DF8-F394-2CC1-A857-D9BBC51871D0}"/>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Right Triangle 9">
              <a:extLst>
                <a:ext uri="{FF2B5EF4-FFF2-40B4-BE49-F238E27FC236}">
                  <a16:creationId xmlns:a16="http://schemas.microsoft.com/office/drawing/2014/main" id="{DFD7AC84-FADD-A8F6-4035-3BCC7D9917AB}"/>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1" name="Right Triangle 10">
              <a:extLst>
                <a:ext uri="{FF2B5EF4-FFF2-40B4-BE49-F238E27FC236}">
                  <a16:creationId xmlns:a16="http://schemas.microsoft.com/office/drawing/2014/main" id="{6C19422F-92D0-6076-175A-B32AD21C2845}"/>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2" name="Straight Connector 11">
              <a:extLst>
                <a:ext uri="{FF2B5EF4-FFF2-40B4-BE49-F238E27FC236}">
                  <a16:creationId xmlns:a16="http://schemas.microsoft.com/office/drawing/2014/main" id="{876C4600-A10D-6A53-5B24-F30A0B8EF5DD}"/>
                </a:ext>
              </a:extLst>
            </p:cNvPr>
            <p:cNvCxnSpPr>
              <a:cxnSpLocks/>
              <a:endCxn id="10"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0526AA-44A5-063B-15AB-F9FBA21A8D69}"/>
                </a:ext>
              </a:extLst>
            </p:cNvPr>
            <p:cNvCxnSpPr>
              <a:cxnSpLocks/>
              <a:stCxn id="11" idx="3"/>
              <a:endCxn id="10"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2A5566-7FBD-C22A-4A19-DD5219BBE56F}"/>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2239" name="Picture 10" descr="A close up of a sign&#10;&#10;Description automatically generated">
              <a:extLst>
                <a:ext uri="{FF2B5EF4-FFF2-40B4-BE49-F238E27FC236}">
                  <a16:creationId xmlns:a16="http://schemas.microsoft.com/office/drawing/2014/main" id="{9D75699B-DF0C-C8C5-D749-A7782CD3D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E7DA061F-4B5F-E051-11C2-9A1B0D624481}"/>
              </a:ext>
            </a:extLst>
          </p:cNvPr>
          <p:cNvSpPr txBox="1">
            <a:spLocks noChangeArrowheads="1"/>
          </p:cNvSpPr>
          <p:nvPr/>
        </p:nvSpPr>
        <p:spPr bwMode="auto">
          <a:xfrm>
            <a:off x="5682123" y="3871913"/>
            <a:ext cx="301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600" dirty="0">
                <a:solidFill>
                  <a:srgbClr val="00B050"/>
                </a:solidFill>
              </a:rPr>
              <a:t>www.MunicipalEngineers.on.ca</a:t>
            </a:r>
          </a:p>
        </p:txBody>
      </p:sp>
      <p:sp>
        <p:nvSpPr>
          <p:cNvPr id="52231" name="Title 1">
            <a:extLst>
              <a:ext uri="{FF2B5EF4-FFF2-40B4-BE49-F238E27FC236}">
                <a16:creationId xmlns:a16="http://schemas.microsoft.com/office/drawing/2014/main" id="{9748923B-723B-B6C7-B3F1-F8CC9D34A2EE}"/>
              </a:ext>
            </a:extLst>
          </p:cNvPr>
          <p:cNvSpPr>
            <a:spLocks noGrp="1" noChangeArrowheads="1"/>
          </p:cNvSpPr>
          <p:nvPr>
            <p:ph type="title"/>
          </p:nvPr>
        </p:nvSpPr>
        <p:spPr>
          <a:xfrm>
            <a:off x="1257300" y="933347"/>
            <a:ext cx="8229600" cy="565150"/>
          </a:xfrm>
        </p:spPr>
        <p:txBody>
          <a:bodyPr>
            <a:noAutofit/>
          </a:bodyPr>
          <a:lstStyle/>
          <a:p>
            <a:r>
              <a:rPr lang="en-CA" altLang="en-US" sz="3600" b="1" dirty="0">
                <a:latin typeface="Arial" panose="020B0604020202020204" pitchFamily="34" charset="0"/>
                <a:cs typeface="Arial" panose="020B0604020202020204" pitchFamily="34" charset="0"/>
              </a:rPr>
              <a:t> </a:t>
            </a:r>
            <a:r>
              <a:rPr lang="en-CA" altLang="en-US" sz="2800" b="1" dirty="0">
                <a:latin typeface="Arial" panose="020B0604020202020204" pitchFamily="34" charset="0"/>
                <a:cs typeface="Arial" panose="020B0604020202020204" pitchFamily="34" charset="0"/>
              </a:rPr>
              <a:t>A.1.2.1 Responsibility for Compliance</a:t>
            </a:r>
            <a:br>
              <a:rPr lang="en-CA" altLang="en-US" sz="2800" b="1" dirty="0">
                <a:latin typeface="Arial" panose="020B0604020202020204" pitchFamily="34" charset="0"/>
                <a:cs typeface="Arial" panose="020B0604020202020204" pitchFamily="34" charset="0"/>
              </a:rPr>
            </a:br>
            <a:r>
              <a:rPr lang="en-CA" altLang="en-US" sz="2800" b="1" dirty="0">
                <a:latin typeface="Arial" panose="020B0604020202020204" pitchFamily="34" charset="0"/>
                <a:cs typeface="Arial" panose="020B0604020202020204" pitchFamily="34" charset="0"/>
              </a:rPr>
              <a:t> with the EA Act</a:t>
            </a:r>
            <a:br>
              <a:rPr lang="en-CA" altLang="en-US" sz="2800" b="1" dirty="0">
                <a:latin typeface="Arial" panose="020B0604020202020204" pitchFamily="34" charset="0"/>
                <a:cs typeface="Arial" panose="020B0604020202020204" pitchFamily="34" charset="0"/>
              </a:rPr>
            </a:br>
            <a:r>
              <a:rPr lang="en-CA" altLang="en-US" sz="2800" b="1" dirty="0">
                <a:latin typeface="Arial" panose="020B0604020202020204" pitchFamily="34" charset="0"/>
                <a:cs typeface="Arial" panose="020B0604020202020204" pitchFamily="34" charset="0"/>
              </a:rPr>
              <a:t> MCEA Schedule Determination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131">
                                            <p:txEl>
                                              <p:pRg st="0" end="0"/>
                                            </p:txEl>
                                          </p:spTgt>
                                        </p:tgtEl>
                                        <p:attrNameLst>
                                          <p:attrName>style.visibility</p:attrName>
                                        </p:attrNameLst>
                                      </p:cBhvr>
                                      <p:to>
                                        <p:strVal val="visible"/>
                                      </p:to>
                                    </p:set>
                                    <p:animEffect transition="in" filter="fade">
                                      <p:cBhvr>
                                        <p:cTn id="11" dur="500"/>
                                        <p:tgtEl>
                                          <p:spTgt spid="48131">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animEffect transition="in" filter="fade">
                                      <p:cBhvr>
                                        <p:cTn id="15" dur="500"/>
                                        <p:tgtEl>
                                          <p:spTgt spid="48131">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animEffect transition="in" filter="fade">
                                      <p:cBhvr>
                                        <p:cTn id="19" dur="500"/>
                                        <p:tgtEl>
                                          <p:spTgt spid="48131">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2A2ED63-0D2A-8952-2F6C-FDBE7DA8C356}"/>
              </a:ext>
            </a:extLst>
          </p:cNvPr>
          <p:cNvSpPr>
            <a:spLocks noGrp="1" noChangeArrowheads="1"/>
          </p:cNvSpPr>
          <p:nvPr>
            <p:ph type="title"/>
          </p:nvPr>
        </p:nvSpPr>
        <p:spPr>
          <a:xfrm>
            <a:off x="457200" y="785813"/>
            <a:ext cx="8229600" cy="762000"/>
          </a:xfrm>
        </p:spPr>
        <p:txBody>
          <a:bodyPr>
            <a:normAutofit fontScale="90000"/>
          </a:bodyPr>
          <a:lstStyle/>
          <a:p>
            <a:pPr algn="ctr"/>
            <a:r>
              <a:rPr lang="en-CA" altLang="en-US" sz="3200" b="1" dirty="0">
                <a:latin typeface="Arial" panose="020B0604020202020204" pitchFamily="34" charset="0"/>
                <a:cs typeface="Arial" panose="020B0604020202020204" pitchFamily="34" charset="0"/>
              </a:rPr>
              <a:t>MEA Clarification – June 2023</a:t>
            </a:r>
            <a:br>
              <a:rPr lang="en-CA" altLang="en-US" sz="3200" b="1" dirty="0">
                <a:latin typeface="Arial" panose="020B0604020202020204" pitchFamily="34" charset="0"/>
                <a:cs typeface="Arial" panose="020B0604020202020204" pitchFamily="34" charset="0"/>
              </a:rPr>
            </a:br>
            <a:r>
              <a:rPr lang="en-CA" altLang="en-US" sz="3200" b="1" dirty="0">
                <a:latin typeface="Arial" panose="020B0604020202020204" pitchFamily="34" charset="0"/>
                <a:cs typeface="Arial" panose="020B0604020202020204" pitchFamily="34" charset="0"/>
              </a:rPr>
              <a:t>Administration and Amending the MCEA</a:t>
            </a:r>
          </a:p>
        </p:txBody>
      </p:sp>
      <p:sp>
        <p:nvSpPr>
          <p:cNvPr id="69635" name="Content Placeholder 2">
            <a:extLst>
              <a:ext uri="{FF2B5EF4-FFF2-40B4-BE49-F238E27FC236}">
                <a16:creationId xmlns:a16="http://schemas.microsoft.com/office/drawing/2014/main" id="{C54B09D5-9E3E-A636-CBF1-3F701C03F0CC}"/>
              </a:ext>
            </a:extLst>
          </p:cNvPr>
          <p:cNvSpPr>
            <a:spLocks noGrp="1" noChangeArrowheads="1"/>
          </p:cNvSpPr>
          <p:nvPr>
            <p:ph idx="1"/>
          </p:nvPr>
        </p:nvSpPr>
        <p:spPr>
          <a:xfrm>
            <a:off x="457200" y="2286000"/>
            <a:ext cx="8229600" cy="3840163"/>
          </a:xfrm>
        </p:spPr>
        <p:txBody>
          <a:bodyPr/>
          <a:lstStyle/>
          <a:p>
            <a:pPr eaLnBrk="1" hangingPunct="1">
              <a:lnSpc>
                <a:spcPct val="80000"/>
              </a:lnSpc>
              <a:buFontTx/>
              <a:buNone/>
            </a:pPr>
            <a:r>
              <a:rPr lang="en-US" altLang="en-US" dirty="0">
                <a:solidFill>
                  <a:srgbClr val="00B050"/>
                </a:solidFill>
                <a:latin typeface="Arial" panose="020B0604020202020204" pitchFamily="34" charset="0"/>
                <a:cs typeface="Arial" panose="020B0604020202020204" pitchFamily="34" charset="0"/>
              </a:rPr>
              <a:t>Project Proponents, MECP and MEA all have important roles in the MCEA process</a:t>
            </a:r>
          </a:p>
          <a:p>
            <a:pPr eaLnBrk="1" hangingPunct="1">
              <a:lnSpc>
                <a:spcPct val="80000"/>
              </a:lnSpc>
              <a:buFontTx/>
              <a:buNone/>
            </a:pPr>
            <a:endParaRPr lang="en-US" altLang="en-US" b="1" u="sng" dirty="0">
              <a:solidFill>
                <a:srgbClr val="00B050"/>
              </a:solidFill>
              <a:latin typeface="Arial" panose="020B0604020202020204" pitchFamily="34" charset="0"/>
              <a:cs typeface="Arial" panose="020B0604020202020204" pitchFamily="34" charset="0"/>
            </a:endParaRPr>
          </a:p>
          <a:p>
            <a:pPr eaLnBrk="1" hangingPunct="1">
              <a:lnSpc>
                <a:spcPct val="80000"/>
              </a:lnSpc>
              <a:buFontTx/>
              <a:buNone/>
            </a:pPr>
            <a:r>
              <a:rPr lang="en-US" altLang="en-US" b="1" u="sng" dirty="0">
                <a:solidFill>
                  <a:srgbClr val="00B050"/>
                </a:solidFill>
                <a:latin typeface="Arial" panose="020B0604020202020204" pitchFamily="34" charset="0"/>
                <a:cs typeface="Arial" panose="020B0604020202020204" pitchFamily="34" charset="0"/>
              </a:rPr>
              <a:t>Project Proponents (commonly Municipalities)</a:t>
            </a:r>
            <a:r>
              <a:rPr lang="en-US" altLang="en-US" dirty="0">
                <a:solidFill>
                  <a:srgbClr val="00B050"/>
                </a:solidFill>
                <a:latin typeface="Arial" panose="020B0604020202020204" pitchFamily="34" charset="0"/>
                <a:cs typeface="Arial" panose="020B0604020202020204" pitchFamily="34" charset="0"/>
              </a:rPr>
              <a:t> are the proponents of individual projects and, as the MCEA is a proponent - driven process, Project Proponents are responsible for organizing an EA process that complies with the MCEA (and the EA Act) for all projects.</a:t>
            </a:r>
            <a:endParaRPr lang="en-CA" altLang="en-US" dirty="0">
              <a:solidFill>
                <a:srgbClr val="00B050"/>
              </a:solidFill>
              <a:latin typeface="Arial" panose="020B0604020202020204" pitchFamily="34" charset="0"/>
              <a:cs typeface="Arial" panose="020B0604020202020204" pitchFamily="34" charset="0"/>
            </a:endParaRPr>
          </a:p>
          <a:p>
            <a:pPr eaLnBrk="1" hangingPunct="1">
              <a:lnSpc>
                <a:spcPct val="80000"/>
              </a:lnSpc>
              <a:buFont typeface="Wingdings 3" panose="05040102010807070707" pitchFamily="18" charset="2"/>
              <a:buNone/>
            </a:pPr>
            <a:endParaRPr lang="en-CA" altLang="en-US" dirty="0"/>
          </a:p>
        </p:txBody>
      </p:sp>
      <p:sp>
        <p:nvSpPr>
          <p:cNvPr id="56324" name="Slide Number Placeholder 3">
            <a:extLst>
              <a:ext uri="{FF2B5EF4-FFF2-40B4-BE49-F238E27FC236}">
                <a16:creationId xmlns:a16="http://schemas.microsoft.com/office/drawing/2014/main" id="{5F15DBB4-25A2-A1B1-B73A-E8589766B0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B70342-233D-49B8-9712-D0EEF2CDA7F3}" type="slidenum">
              <a:rPr lang="en-US" altLang="en-US" sz="1400" smtClean="0"/>
              <a:pPr>
                <a:spcBef>
                  <a:spcPct val="0"/>
                </a:spcBef>
                <a:buFontTx/>
                <a:buNone/>
              </a:pPr>
              <a:t>47</a:t>
            </a:fld>
            <a:endParaRPr lang="en-US" altLang="en-US" sz="1400"/>
          </a:p>
        </p:txBody>
      </p:sp>
      <p:sp>
        <p:nvSpPr>
          <p:cNvPr id="5" name="Right Triangle 4">
            <a:extLst>
              <a:ext uri="{FF2B5EF4-FFF2-40B4-BE49-F238E27FC236}">
                <a16:creationId xmlns:a16="http://schemas.microsoft.com/office/drawing/2014/main" id="{FECC26DD-8282-661F-6687-CF60B995A198}"/>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C032550D-F910-87F6-19D6-A4202242DC07}"/>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AE6A95AA-00BD-9E04-8181-0B0E2414F296}"/>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76C63988-9716-FA06-A00D-0A29E57B2376}"/>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3DA61379-3FD7-7A00-9033-47ACC86280A9}"/>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2B407C-36E5-D94E-499C-C1848CD1B3E2}"/>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E2319E-9E42-164C-5843-6DA9E1FE2421}"/>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6332" name="Picture 11" descr="A close up of a sign&#10;&#10;Description automatically generated">
            <a:extLst>
              <a:ext uri="{FF2B5EF4-FFF2-40B4-BE49-F238E27FC236}">
                <a16:creationId xmlns:a16="http://schemas.microsoft.com/office/drawing/2014/main" id="{62DA9C3C-0A5C-DD2A-D233-6F39904F5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872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500"/>
                                        <p:tgtEl>
                                          <p:spTgt spid="69635">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animEffect transition="in" filter="fade">
                                      <p:cBhvr>
                                        <p:cTn id="11" dur="500"/>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E5125BD-BCBD-A20E-A76F-93C55B27B995}"/>
              </a:ext>
            </a:extLst>
          </p:cNvPr>
          <p:cNvSpPr>
            <a:spLocks noGrp="1" noChangeArrowheads="1"/>
          </p:cNvSpPr>
          <p:nvPr>
            <p:ph type="title"/>
          </p:nvPr>
        </p:nvSpPr>
        <p:spPr>
          <a:xfrm>
            <a:off x="457200" y="1039994"/>
            <a:ext cx="8229600" cy="762000"/>
          </a:xfrm>
        </p:spPr>
        <p:txBody>
          <a:bodyPr/>
          <a:lstStyle/>
          <a:p>
            <a:r>
              <a:rPr lang="en-CA" altLang="en-US" sz="3200" b="1" dirty="0">
                <a:latin typeface="Arial" panose="020B0604020202020204" pitchFamily="34" charset="0"/>
                <a:cs typeface="Arial" panose="020B0604020202020204" pitchFamily="34" charset="0"/>
              </a:rPr>
              <a:t>Administration and Amending the MCEA</a:t>
            </a:r>
          </a:p>
        </p:txBody>
      </p:sp>
      <p:sp>
        <p:nvSpPr>
          <p:cNvPr id="69635" name="Content Placeholder 2">
            <a:extLst>
              <a:ext uri="{FF2B5EF4-FFF2-40B4-BE49-F238E27FC236}">
                <a16:creationId xmlns:a16="http://schemas.microsoft.com/office/drawing/2014/main" id="{731AA8D2-636F-5AEC-A494-BD333DF9300F}"/>
              </a:ext>
            </a:extLst>
          </p:cNvPr>
          <p:cNvSpPr>
            <a:spLocks noGrp="1" noChangeArrowheads="1"/>
          </p:cNvSpPr>
          <p:nvPr>
            <p:ph idx="1"/>
          </p:nvPr>
        </p:nvSpPr>
        <p:spPr>
          <a:xfrm>
            <a:off x="457200" y="2159092"/>
            <a:ext cx="8229600" cy="3840162"/>
          </a:xfrm>
        </p:spPr>
        <p:txBody>
          <a:bodyPr>
            <a:normAutofit fontScale="77500" lnSpcReduction="20000"/>
          </a:bodyPr>
          <a:lstStyle/>
          <a:p>
            <a:pPr marL="0" indent="0">
              <a:buFontTx/>
              <a:buNone/>
              <a:defRPr/>
            </a:pPr>
            <a:r>
              <a:rPr lang="en-US" sz="2000" b="1" u="sng" dirty="0">
                <a:solidFill>
                  <a:srgbClr val="00B050"/>
                </a:solidFill>
                <a:latin typeface="Arial" panose="020B0604020202020204" pitchFamily="34" charset="0"/>
                <a:cs typeface="Arial" panose="020B0604020202020204" pitchFamily="34" charset="0"/>
              </a:rPr>
              <a:t>MECP</a:t>
            </a:r>
            <a:r>
              <a:rPr lang="en-US" sz="2000" dirty="0">
                <a:solidFill>
                  <a:srgbClr val="00B050"/>
                </a:solidFill>
                <a:latin typeface="Arial" panose="020B0604020202020204" pitchFamily="34" charset="0"/>
                <a:cs typeface="Arial" panose="020B0604020202020204" pitchFamily="34" charset="0"/>
              </a:rPr>
              <a:t> has several roles, specifically MECP is responsible for;</a:t>
            </a:r>
            <a:endParaRPr lang="en-CA" sz="2000" dirty="0">
              <a:solidFill>
                <a:srgbClr val="00B050"/>
              </a:solidFill>
              <a:latin typeface="Arial" panose="020B0604020202020204" pitchFamily="34" charset="0"/>
              <a:cs typeface="Arial" panose="020B0604020202020204" pitchFamily="34" charset="0"/>
            </a:endParaRPr>
          </a:p>
          <a:p>
            <a:pPr marL="0" indent="0">
              <a:buFontTx/>
              <a:buNone/>
              <a:defRPr/>
            </a:pPr>
            <a:r>
              <a:rPr lang="en-CA" sz="2000" b="1" dirty="0">
                <a:solidFill>
                  <a:srgbClr val="00B050"/>
                </a:solidFill>
                <a:latin typeface="Arial" panose="020B0604020202020204" pitchFamily="34" charset="0"/>
                <a:cs typeface="Arial" panose="020B0604020202020204" pitchFamily="34" charset="0"/>
              </a:rPr>
              <a:t>Compliance and enforcement under the Environmental Assessment Act</a:t>
            </a:r>
            <a:endParaRPr lang="en-CA" sz="2000" dirty="0">
              <a:solidFill>
                <a:srgbClr val="00B050"/>
              </a:solidFill>
              <a:latin typeface="Arial" panose="020B0604020202020204" pitchFamily="34" charset="0"/>
              <a:cs typeface="Arial" panose="020B0604020202020204" pitchFamily="34" charset="0"/>
            </a:endParaRPr>
          </a:p>
          <a:p>
            <a:pPr lvl="1">
              <a:defRPr/>
            </a:pPr>
            <a:r>
              <a:rPr lang="en-CA" sz="2300" dirty="0">
                <a:solidFill>
                  <a:srgbClr val="00B050"/>
                </a:solidFill>
                <a:latin typeface="Arial" panose="020B0604020202020204" pitchFamily="34" charset="0"/>
                <a:cs typeface="Arial" panose="020B0604020202020204" pitchFamily="34" charset="0"/>
              </a:rPr>
              <a:t>As the regulator, the ministry is responsible for compliance and enforcement under the </a:t>
            </a:r>
            <a:r>
              <a:rPr lang="en-CA" sz="2300" i="1" dirty="0">
                <a:solidFill>
                  <a:srgbClr val="00B050"/>
                </a:solidFill>
                <a:latin typeface="Arial" panose="020B0604020202020204" pitchFamily="34" charset="0"/>
                <a:cs typeface="Arial" panose="020B0604020202020204" pitchFamily="34" charset="0"/>
              </a:rPr>
              <a:t>Environmental Assessment Act</a:t>
            </a:r>
            <a:r>
              <a:rPr lang="en-CA" sz="2300" dirty="0">
                <a:solidFill>
                  <a:srgbClr val="00B050"/>
                </a:solidFill>
                <a:latin typeface="Arial" panose="020B0604020202020204" pitchFamily="34" charset="0"/>
                <a:cs typeface="Arial" panose="020B0604020202020204" pitchFamily="34" charset="0"/>
              </a:rPr>
              <a:t>.  A proponent is prohibited from proceeding with a project to which a class EA applies, except in accordance with the applicable requirements of the class EA and the </a:t>
            </a:r>
            <a:r>
              <a:rPr lang="en-CA" sz="2300" i="1" dirty="0">
                <a:solidFill>
                  <a:srgbClr val="00B050"/>
                </a:solidFill>
                <a:latin typeface="Arial" panose="020B0604020202020204" pitchFamily="34" charset="0"/>
                <a:cs typeface="Arial" panose="020B0604020202020204" pitchFamily="34" charset="0"/>
              </a:rPr>
              <a:t>Environmental Assessment Act</a:t>
            </a:r>
            <a:r>
              <a:rPr lang="en-CA" sz="2300" dirty="0">
                <a:solidFill>
                  <a:srgbClr val="00B050"/>
                </a:solidFill>
                <a:latin typeface="Arial" panose="020B0604020202020204" pitchFamily="34" charset="0"/>
                <a:cs typeface="Arial" panose="020B0604020202020204" pitchFamily="34" charset="0"/>
              </a:rPr>
              <a:t>.  While class EAs are proponent-driven processes, the ministry may review a proponent’s compliance with the applicable class EA at any time, including with respect to a proponent’s classification of a project, and inform the proponent where the ministry is of the view that it has not correctly applied the class EA </a:t>
            </a:r>
          </a:p>
          <a:p>
            <a:pPr lvl="1">
              <a:defRPr/>
            </a:pPr>
            <a:r>
              <a:rPr lang="en-CA" sz="2300" dirty="0">
                <a:solidFill>
                  <a:srgbClr val="00B050"/>
                </a:solidFill>
                <a:latin typeface="Arial" panose="020B0604020202020204" pitchFamily="34" charset="0"/>
                <a:cs typeface="Arial" panose="020B0604020202020204" pitchFamily="34" charset="0"/>
              </a:rPr>
              <a:t>The text of the MCEA, the EA Act and its regulations and any relevant case law is used to determine if there is a contravention.  </a:t>
            </a:r>
          </a:p>
          <a:p>
            <a:pPr lvl="1">
              <a:defRPr/>
            </a:pPr>
            <a:r>
              <a:rPr lang="en-CA" sz="2300" dirty="0">
                <a:solidFill>
                  <a:srgbClr val="00B050"/>
                </a:solidFill>
                <a:latin typeface="Arial" panose="020B0604020202020204" pitchFamily="34" charset="0"/>
                <a:cs typeface="Arial" panose="020B0604020202020204" pitchFamily="34" charset="0"/>
              </a:rPr>
              <a:t>MECP has considerable discretion while ensuring compliance and enforcing the EA Act.   MECP can decide when to caution/guide a proponent and when to initiate a charge.    However, proponents should expect consistent application of the rules by MECP.</a:t>
            </a:r>
          </a:p>
          <a:p>
            <a:pPr eaLnBrk="1" hangingPunct="1">
              <a:lnSpc>
                <a:spcPct val="80000"/>
              </a:lnSpc>
              <a:buFont typeface="Wingdings 3" panose="05040102010807070707" pitchFamily="18" charset="2"/>
              <a:buNone/>
              <a:defRPr/>
            </a:pPr>
            <a:endParaRPr lang="en-CA" altLang="en-US" dirty="0"/>
          </a:p>
        </p:txBody>
      </p:sp>
      <p:sp>
        <p:nvSpPr>
          <p:cNvPr id="58372" name="Slide Number Placeholder 3">
            <a:extLst>
              <a:ext uri="{FF2B5EF4-FFF2-40B4-BE49-F238E27FC236}">
                <a16:creationId xmlns:a16="http://schemas.microsoft.com/office/drawing/2014/main" id="{634C18C1-5112-7C81-02A4-0588882C73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6024827-6E42-4E87-B416-65021D62D154}" type="slidenum">
              <a:rPr lang="en-US" altLang="en-US" sz="1400" smtClean="0"/>
              <a:pPr>
                <a:spcBef>
                  <a:spcPct val="0"/>
                </a:spcBef>
                <a:buFontTx/>
                <a:buNone/>
              </a:pPr>
              <a:t>48</a:t>
            </a:fld>
            <a:endParaRPr lang="en-US" altLang="en-US" sz="1400"/>
          </a:p>
        </p:txBody>
      </p:sp>
      <p:sp>
        <p:nvSpPr>
          <p:cNvPr id="5" name="Right Triangle 4">
            <a:extLst>
              <a:ext uri="{FF2B5EF4-FFF2-40B4-BE49-F238E27FC236}">
                <a16:creationId xmlns:a16="http://schemas.microsoft.com/office/drawing/2014/main" id="{550B8E37-F446-B24F-616B-660AC04AE038}"/>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ECEDBD1E-40AB-3A14-9390-32CE3992302C}"/>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4F162486-48BB-5BC3-02CA-449DFA510059}"/>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06BE6BFC-BD11-0BE3-81E0-5E6C151D30FB}"/>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F428D0A4-1BFE-0A85-348D-B31DE60449AE}"/>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023DD2-5DC4-DE8C-E117-FD29290A45B6}"/>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A1657-CE27-7F6F-3B07-DD3C3D79F949}"/>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8380" name="Picture 11" descr="A close up of a sign&#10;&#10;Description automatically generated">
            <a:extLst>
              <a:ext uri="{FF2B5EF4-FFF2-40B4-BE49-F238E27FC236}">
                <a16:creationId xmlns:a16="http://schemas.microsoft.com/office/drawing/2014/main" id="{1F62CF55-D405-95B7-AA14-4E90A8D5C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369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fade">
                                      <p:cBhvr>
                                        <p:cTn id="11" dur="500"/>
                                        <p:tgtEl>
                                          <p:spTgt spid="69635">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fade">
                                      <p:cBhvr>
                                        <p:cTn id="15" dur="500"/>
                                        <p:tgtEl>
                                          <p:spTgt spid="69635">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fade">
                                      <p:cBhvr>
                                        <p:cTn id="19" dur="500"/>
                                        <p:tgtEl>
                                          <p:spTgt spid="69635">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fade">
                                      <p:cBhvr>
                                        <p:cTn id="23"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5F57D57C-BC15-96AC-4F33-16BB9AE5F95E}"/>
              </a:ext>
            </a:extLst>
          </p:cNvPr>
          <p:cNvSpPr>
            <a:spLocks noGrp="1" noChangeArrowheads="1"/>
          </p:cNvSpPr>
          <p:nvPr>
            <p:ph type="title"/>
          </p:nvPr>
        </p:nvSpPr>
        <p:spPr>
          <a:xfrm>
            <a:off x="457200" y="785813"/>
            <a:ext cx="8229600" cy="762000"/>
          </a:xfrm>
        </p:spPr>
        <p:txBody>
          <a:bodyPr/>
          <a:lstStyle/>
          <a:p>
            <a:r>
              <a:rPr lang="en-CA" altLang="en-US" sz="3200" b="1" dirty="0">
                <a:latin typeface="Arial" panose="020B0604020202020204" pitchFamily="34" charset="0"/>
                <a:cs typeface="Arial" panose="020B0604020202020204" pitchFamily="34" charset="0"/>
              </a:rPr>
              <a:t>  Administration and Amending the MCEA</a:t>
            </a:r>
          </a:p>
        </p:txBody>
      </p:sp>
      <p:sp>
        <p:nvSpPr>
          <p:cNvPr id="69635" name="Content Placeholder 2">
            <a:extLst>
              <a:ext uri="{FF2B5EF4-FFF2-40B4-BE49-F238E27FC236}">
                <a16:creationId xmlns:a16="http://schemas.microsoft.com/office/drawing/2014/main" id="{ECFF8434-BE22-EE72-F6ED-621BC77FD778}"/>
              </a:ext>
            </a:extLst>
          </p:cNvPr>
          <p:cNvSpPr>
            <a:spLocks noGrp="1" noChangeArrowheads="1"/>
          </p:cNvSpPr>
          <p:nvPr>
            <p:ph idx="1"/>
          </p:nvPr>
        </p:nvSpPr>
        <p:spPr>
          <a:xfrm>
            <a:off x="457200" y="1571624"/>
            <a:ext cx="8229600" cy="5286376"/>
          </a:xfrm>
        </p:spPr>
        <p:txBody>
          <a:bodyPr>
            <a:normAutofit/>
          </a:bodyPr>
          <a:lstStyle/>
          <a:p>
            <a:pPr marL="0" indent="0">
              <a:buFontTx/>
              <a:buNone/>
              <a:defRPr/>
            </a:pPr>
            <a:r>
              <a:rPr lang="en-US" sz="2000" b="1" u="sng" dirty="0">
                <a:solidFill>
                  <a:srgbClr val="00B050"/>
                </a:solidFill>
                <a:latin typeface="Arial" panose="020B0604020202020204" pitchFamily="34" charset="0"/>
                <a:cs typeface="Arial" panose="020B0604020202020204" pitchFamily="34" charset="0"/>
              </a:rPr>
              <a:t>MECP</a:t>
            </a:r>
            <a:r>
              <a:rPr lang="en-US" sz="2000" dirty="0">
                <a:solidFill>
                  <a:srgbClr val="00B050"/>
                </a:solidFill>
                <a:latin typeface="Arial" panose="020B0604020202020204" pitchFamily="34" charset="0"/>
                <a:cs typeface="Arial" panose="020B0604020202020204" pitchFamily="34" charset="0"/>
              </a:rPr>
              <a:t> has several roles, specifically MECP is responsible for;</a:t>
            </a:r>
            <a:endParaRPr lang="en-CA" sz="2000" dirty="0">
              <a:solidFill>
                <a:srgbClr val="00B050"/>
              </a:solidFill>
              <a:latin typeface="Arial" panose="020B0604020202020204" pitchFamily="34" charset="0"/>
              <a:cs typeface="Arial" panose="020B0604020202020204" pitchFamily="34" charset="0"/>
            </a:endParaRPr>
          </a:p>
          <a:p>
            <a:pPr marL="0" indent="0">
              <a:buFontTx/>
              <a:buNone/>
              <a:defRPr/>
            </a:pPr>
            <a:r>
              <a:rPr lang="en-CA" sz="2000" b="1" dirty="0">
                <a:solidFill>
                  <a:srgbClr val="00B050"/>
                </a:solidFill>
                <a:latin typeface="Arial" panose="020B0604020202020204" pitchFamily="34" charset="0"/>
                <a:cs typeface="Arial" panose="020B0604020202020204" pitchFamily="34" charset="0"/>
              </a:rPr>
              <a:t>Amending/approving the MCEA document</a:t>
            </a:r>
            <a:endParaRPr lang="en-CA" sz="2000" dirty="0">
              <a:solidFill>
                <a:srgbClr val="00B050"/>
              </a:solidFill>
              <a:latin typeface="Arial" panose="020B0604020202020204" pitchFamily="34" charset="0"/>
              <a:cs typeface="Arial" panose="020B0604020202020204" pitchFamily="34" charset="0"/>
            </a:endParaRPr>
          </a:p>
          <a:p>
            <a:pPr lvl="1">
              <a:defRPr/>
            </a:pPr>
            <a:r>
              <a:rPr lang="en-CA" sz="2000" dirty="0">
                <a:solidFill>
                  <a:srgbClr val="00B050"/>
                </a:solidFill>
                <a:latin typeface="Arial" panose="020B0604020202020204" pitchFamily="34" charset="0"/>
                <a:cs typeface="Arial" panose="020B0604020202020204" pitchFamily="34" charset="0"/>
              </a:rPr>
              <a:t>Section A.1.5.2 of the MCEA describes the two categories for amendments to the MCEA; </a:t>
            </a:r>
          </a:p>
          <a:p>
            <a:pPr marL="0" indent="0">
              <a:buFontTx/>
              <a:buNone/>
              <a:defRPr/>
            </a:pPr>
            <a:r>
              <a:rPr lang="en-CA" sz="2000" dirty="0">
                <a:solidFill>
                  <a:srgbClr val="00B050"/>
                </a:solidFill>
                <a:latin typeface="Arial" panose="020B0604020202020204" pitchFamily="34" charset="0"/>
                <a:cs typeface="Arial" panose="020B0604020202020204" pitchFamily="34" charset="0"/>
              </a:rPr>
              <a:t>The </a:t>
            </a:r>
            <a:r>
              <a:rPr lang="en-CA" sz="2000" dirty="0">
                <a:solidFill>
                  <a:srgbClr val="00B050"/>
                </a:solidFill>
                <a:highlight>
                  <a:srgbClr val="FFFF00"/>
                </a:highlight>
                <a:latin typeface="Arial" panose="020B0604020202020204" pitchFamily="34" charset="0"/>
                <a:cs typeface="Arial" panose="020B0604020202020204" pitchFamily="34" charset="0"/>
              </a:rPr>
              <a:t>Minister</a:t>
            </a:r>
            <a:r>
              <a:rPr lang="en-CA" sz="2000" dirty="0">
                <a:solidFill>
                  <a:srgbClr val="00B050"/>
                </a:solidFill>
                <a:latin typeface="Arial" panose="020B0604020202020204" pitchFamily="34" charset="0"/>
                <a:cs typeface="Arial" panose="020B0604020202020204" pitchFamily="34" charset="0"/>
              </a:rPr>
              <a:t> may amend the Class EA if the Minister is satisfied that the amendments are consistent with the purpose of this Act and the public interest. Examples of the types of amendments that the Minister may make include  </a:t>
            </a:r>
          </a:p>
          <a:p>
            <a:pPr marL="0" indent="0">
              <a:buFontTx/>
              <a:buNone/>
              <a:defRPr/>
            </a:pPr>
            <a:r>
              <a:rPr lang="en-CA" sz="2000" dirty="0">
                <a:solidFill>
                  <a:srgbClr val="00B050"/>
                </a:solidFill>
                <a:latin typeface="Arial" panose="020B0604020202020204" pitchFamily="34" charset="0"/>
                <a:cs typeface="Arial" panose="020B0604020202020204" pitchFamily="34" charset="0"/>
              </a:rPr>
              <a:t>	1. Improving the efficiency or the effectiveness of the process 	described in the document;</a:t>
            </a:r>
          </a:p>
          <a:p>
            <a:pPr marL="0" indent="0">
              <a:buFontTx/>
              <a:buNone/>
              <a:defRPr/>
            </a:pPr>
            <a:r>
              <a:rPr lang="en-CA" sz="2000" dirty="0">
                <a:solidFill>
                  <a:srgbClr val="00B050"/>
                </a:solidFill>
                <a:latin typeface="Arial" panose="020B0604020202020204" pitchFamily="34" charset="0"/>
                <a:cs typeface="Arial" panose="020B0604020202020204" pitchFamily="34" charset="0"/>
              </a:rPr>
              <a:t>	2. Adding new projects to the Class EA;</a:t>
            </a:r>
          </a:p>
          <a:p>
            <a:pPr marL="0" indent="0">
              <a:buFontTx/>
              <a:buNone/>
              <a:defRPr/>
            </a:pPr>
            <a:r>
              <a:rPr lang="en-CA" sz="2000" dirty="0">
                <a:solidFill>
                  <a:srgbClr val="00B050"/>
                </a:solidFill>
                <a:latin typeface="Arial" panose="020B0604020202020204" pitchFamily="34" charset="0"/>
                <a:cs typeface="Arial" panose="020B0604020202020204" pitchFamily="34" charset="0"/>
              </a:rPr>
              <a:t>	3. Recategorizing existing undertakings in the Class EA; and</a:t>
            </a:r>
          </a:p>
          <a:p>
            <a:pPr marL="0" indent="0">
              <a:buFontTx/>
              <a:buNone/>
              <a:defRPr/>
            </a:pPr>
            <a:r>
              <a:rPr lang="en-CA" sz="2000" dirty="0">
                <a:solidFill>
                  <a:srgbClr val="00B050"/>
                </a:solidFill>
                <a:latin typeface="Arial" panose="020B0604020202020204" pitchFamily="34" charset="0"/>
                <a:cs typeface="Arial" panose="020B0604020202020204" pitchFamily="34" charset="0"/>
              </a:rPr>
              <a:t>	4. Updating the Class EA to be consistent with new or updated 	guidelines, policies, regulations or legislation.</a:t>
            </a:r>
          </a:p>
          <a:p>
            <a:pPr marL="0" indent="0">
              <a:buFontTx/>
              <a:buNone/>
              <a:defRPr/>
            </a:pPr>
            <a:endParaRPr lang="en-CA" sz="1600" dirty="0"/>
          </a:p>
        </p:txBody>
      </p:sp>
      <p:sp>
        <p:nvSpPr>
          <p:cNvPr id="60420" name="Slide Number Placeholder 3">
            <a:extLst>
              <a:ext uri="{FF2B5EF4-FFF2-40B4-BE49-F238E27FC236}">
                <a16:creationId xmlns:a16="http://schemas.microsoft.com/office/drawing/2014/main" id="{99EC86ED-26B8-7968-2F94-EABBCC7FB3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28B5295-FAFB-4A37-A20D-B413F8BB8329}" type="slidenum">
              <a:rPr lang="en-US" altLang="en-US" sz="1400" smtClean="0"/>
              <a:pPr>
                <a:spcBef>
                  <a:spcPct val="0"/>
                </a:spcBef>
                <a:buFontTx/>
                <a:buNone/>
              </a:pPr>
              <a:t>49</a:t>
            </a:fld>
            <a:endParaRPr lang="en-US" altLang="en-US" sz="1400"/>
          </a:p>
        </p:txBody>
      </p:sp>
      <p:sp>
        <p:nvSpPr>
          <p:cNvPr id="5" name="Right Triangle 4">
            <a:extLst>
              <a:ext uri="{FF2B5EF4-FFF2-40B4-BE49-F238E27FC236}">
                <a16:creationId xmlns:a16="http://schemas.microsoft.com/office/drawing/2014/main" id="{1613F545-3E90-30B7-D1FD-1BB9E5152F20}"/>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93F11739-C1E9-1B8F-E7DD-61C9FDEBA22A}"/>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99498D44-C7D4-9147-19B2-8AEC7DD2B0F6}"/>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655622CB-6BF4-509A-0E22-5D314606AB63}"/>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7EA1C27C-A217-B3F1-D8C4-DD631ACEFF97}"/>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93AF89-D589-3CB3-64B7-FAC7BD1DD857}"/>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3021FF-F213-3D21-D3FC-F2AF11FE8E30}"/>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0428" name="Picture 11" descr="A close up of a sign&#10;&#10;Description automatically generated">
            <a:extLst>
              <a:ext uri="{FF2B5EF4-FFF2-40B4-BE49-F238E27FC236}">
                <a16:creationId xmlns:a16="http://schemas.microsoft.com/office/drawing/2014/main" id="{15057B54-3F60-A42D-D9CB-C038D37F0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883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fade">
                                      <p:cBhvr>
                                        <p:cTn id="11" dur="500"/>
                                        <p:tgtEl>
                                          <p:spTgt spid="6963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fade">
                                      <p:cBhvr>
                                        <p:cTn id="15" dur="500"/>
                                        <p:tgtEl>
                                          <p:spTgt spid="6963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fade">
                                      <p:cBhvr>
                                        <p:cTn id="19" dur="500"/>
                                        <p:tgtEl>
                                          <p:spTgt spid="6963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fade">
                                      <p:cBhvr>
                                        <p:cTn id="23" dur="500"/>
                                        <p:tgtEl>
                                          <p:spTgt spid="69635">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animEffect transition="in" filter="fade">
                                      <p:cBhvr>
                                        <p:cTn id="27" dur="500"/>
                                        <p:tgtEl>
                                          <p:spTgt spid="69635">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9635">
                                            <p:txEl>
                                              <p:pRg st="6" end="6"/>
                                            </p:txEl>
                                          </p:spTgt>
                                        </p:tgtEl>
                                        <p:attrNameLst>
                                          <p:attrName>style.visibility</p:attrName>
                                        </p:attrNameLst>
                                      </p:cBhvr>
                                      <p:to>
                                        <p:strVal val="visible"/>
                                      </p:to>
                                    </p:set>
                                    <p:animEffect transition="in" filter="fade">
                                      <p:cBhvr>
                                        <p:cTn id="31" dur="500"/>
                                        <p:tgtEl>
                                          <p:spTgt spid="69635">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9635">
                                            <p:txEl>
                                              <p:pRg st="7" end="7"/>
                                            </p:txEl>
                                          </p:spTgt>
                                        </p:tgtEl>
                                        <p:attrNameLst>
                                          <p:attrName>style.visibility</p:attrName>
                                        </p:attrNameLst>
                                      </p:cBhvr>
                                      <p:to>
                                        <p:strVal val="visible"/>
                                      </p:to>
                                    </p:set>
                                    <p:animEffect transition="in" filter="fade">
                                      <p:cBhvr>
                                        <p:cTn id="35" dur="500"/>
                                        <p:tgtEl>
                                          <p:spTgt spid="69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749F199-6150-BDE4-5B5B-A3529A22A923}"/>
              </a:ext>
            </a:extLst>
          </p:cNvPr>
          <p:cNvSpPr>
            <a:spLocks noGrp="1" noChangeArrowheads="1"/>
          </p:cNvSpPr>
          <p:nvPr>
            <p:ph type="title"/>
          </p:nvPr>
        </p:nvSpPr>
        <p:spPr>
          <a:xfrm>
            <a:off x="648929" y="1162447"/>
            <a:ext cx="8229600" cy="611984"/>
          </a:xfrm>
        </p:spPr>
        <p:txBody>
          <a:bodyPr>
            <a:normAutofit fontScale="90000"/>
          </a:bodyPr>
          <a:lstStyle/>
          <a:p>
            <a:pPr algn="l" eaLnBrk="1" hangingPunct="1">
              <a:defRPr/>
            </a:pPr>
            <a:r>
              <a:rPr lang="en-CA" altLang="en-US" dirty="0"/>
              <a:t>      </a:t>
            </a:r>
            <a:r>
              <a:rPr lang="en-CA" sz="4400" kern="0" dirty="0">
                <a:solidFill>
                  <a:schemeClr val="tx1"/>
                </a:solidFill>
                <a:latin typeface="Arial" panose="020B0604020202020204" pitchFamily="34" charset="0"/>
                <a:ea typeface="Tahoma" panose="020B0604030504040204" pitchFamily="34" charset="0"/>
                <a:cs typeface="Arial" panose="020B0604020202020204" pitchFamily="34" charset="0"/>
              </a:rPr>
              <a:t>Proper Classification and Reporting of MCEA Projects</a:t>
            </a:r>
            <a:br>
              <a:rPr lang="en-CA" sz="4400" kern="0" dirty="0">
                <a:solidFill>
                  <a:schemeClr val="tx1"/>
                </a:solidFill>
                <a:latin typeface="Arial" panose="020B0604020202020204" pitchFamily="34" charset="0"/>
                <a:ea typeface="Tahoma" panose="020B0604030504040204" pitchFamily="34" charset="0"/>
                <a:cs typeface="Arial" panose="020B0604020202020204" pitchFamily="34" charset="0"/>
              </a:rPr>
            </a:br>
            <a:endParaRPr lang="en-CA" alt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8371" name="Content Placeholder 2">
            <a:extLst>
              <a:ext uri="{FF2B5EF4-FFF2-40B4-BE49-F238E27FC236}">
                <a16:creationId xmlns:a16="http://schemas.microsoft.com/office/drawing/2014/main" id="{2DAB524B-1587-8DC7-6A59-1DBEC0661F15}"/>
              </a:ext>
            </a:extLst>
          </p:cNvPr>
          <p:cNvSpPr>
            <a:spLocks noGrp="1"/>
          </p:cNvSpPr>
          <p:nvPr>
            <p:ph idx="1"/>
          </p:nvPr>
        </p:nvSpPr>
        <p:spPr>
          <a:xfrm>
            <a:off x="442452" y="1250164"/>
            <a:ext cx="8229600" cy="5020460"/>
          </a:xfrm>
        </p:spPr>
        <p:txBody>
          <a:bodyPr>
            <a:noAutofit/>
          </a:bodyPr>
          <a:lstStyle/>
          <a:p>
            <a:pPr marL="0" indent="0">
              <a:lnSpc>
                <a:spcPct val="100000"/>
              </a:lnSpc>
              <a:buNone/>
            </a:pPr>
            <a:r>
              <a:rPr lang="en-CA" sz="2000" dirty="0">
                <a:latin typeface="Arial" panose="020B0604020202020204" pitchFamily="34" charset="0"/>
                <a:cs typeface="Arial" panose="020B0604020202020204" pitchFamily="34" charset="0"/>
              </a:rPr>
              <a:t> </a:t>
            </a:r>
          </a:p>
          <a:p>
            <a:pPr marL="0" indent="0">
              <a:buNone/>
              <a:defRPr/>
            </a:pPr>
            <a:endParaRPr lang="en-CA" altLang="en-US" dirty="0">
              <a:latin typeface="Arial" panose="020B0604020202020204" pitchFamily="34" charset="0"/>
              <a:cs typeface="Arial" panose="020B0604020202020204" pitchFamily="34" charset="0"/>
            </a:endParaRPr>
          </a:p>
          <a:p>
            <a:pPr marL="0" indent="0">
              <a:buNone/>
              <a:defRPr/>
            </a:pPr>
            <a:r>
              <a:rPr lang="en-CA" altLang="en-US" dirty="0">
                <a:latin typeface="Arial" panose="020B0604020202020204" pitchFamily="34" charset="0"/>
                <a:cs typeface="Arial" panose="020B0604020202020204" pitchFamily="34" charset="0"/>
              </a:rPr>
              <a:t>More Homes, More Choice Act 2019</a:t>
            </a:r>
          </a:p>
          <a:p>
            <a:pPr lvl="1">
              <a:defRPr/>
            </a:pPr>
            <a:r>
              <a:rPr lang="en-CA" altLang="en-US" dirty="0">
                <a:latin typeface="Arial" panose="020B0604020202020204" pitchFamily="34" charset="0"/>
                <a:cs typeface="Arial" panose="020B0604020202020204" pitchFamily="34" charset="0"/>
              </a:rPr>
              <a:t>Schedule A and A+ Exempt</a:t>
            </a:r>
          </a:p>
          <a:p>
            <a:pPr lvl="1">
              <a:defRPr/>
            </a:pPr>
            <a:r>
              <a:rPr lang="en-CA" altLang="en-US" dirty="0">
                <a:latin typeface="Arial" panose="020B0604020202020204" pitchFamily="34" charset="0"/>
                <a:cs typeface="Arial" panose="020B0604020202020204" pitchFamily="34" charset="0"/>
              </a:rPr>
              <a:t>MEA Maintains A/A+ distinction  - Notify for A+</a:t>
            </a:r>
          </a:p>
          <a:p>
            <a:pPr lvl="1">
              <a:defRPr/>
            </a:pPr>
            <a:r>
              <a:rPr lang="en-CA" altLang="en-US" dirty="0">
                <a:latin typeface="Arial" panose="020B0604020202020204" pitchFamily="34" charset="0"/>
                <a:cs typeface="Arial" panose="020B0604020202020204" pitchFamily="34" charset="0"/>
              </a:rPr>
              <a:t>No Notice of Commencement or Completion</a:t>
            </a:r>
          </a:p>
          <a:p>
            <a:pPr lvl="1">
              <a:defRPr/>
            </a:pPr>
            <a:r>
              <a:rPr lang="en-CA" dirty="0">
                <a:latin typeface="Arial" panose="020B0604020202020204" pitchFamily="34" charset="0"/>
                <a:cs typeface="Arial" panose="020B0604020202020204" pitchFamily="34" charset="0"/>
              </a:rPr>
              <a:t>“Public Notice” as in Section A.3.5.3 do </a:t>
            </a:r>
            <a:r>
              <a:rPr lang="en-CA" b="1" dirty="0">
                <a:latin typeface="Arial" panose="020B0604020202020204" pitchFamily="34" charset="0"/>
                <a:cs typeface="Arial" panose="020B0604020202020204" pitchFamily="34" charset="0"/>
              </a:rPr>
              <a:t>not</a:t>
            </a:r>
            <a:r>
              <a:rPr lang="en-CA" dirty="0">
                <a:latin typeface="Arial" panose="020B0604020202020204" pitchFamily="34" charset="0"/>
                <a:cs typeface="Arial" panose="020B0604020202020204" pitchFamily="34" charset="0"/>
              </a:rPr>
              <a:t> apply</a:t>
            </a:r>
            <a:endParaRPr lang="en-CA" altLang="en-US" dirty="0">
              <a:latin typeface="Arial" panose="020B0604020202020204" pitchFamily="34" charset="0"/>
              <a:cs typeface="Arial" panose="020B0604020202020204" pitchFamily="34" charset="0"/>
            </a:endParaRPr>
          </a:p>
          <a:p>
            <a:pPr lvl="1">
              <a:defRPr/>
            </a:pPr>
            <a:r>
              <a:rPr lang="en-CA" altLang="en-US" dirty="0">
                <a:latin typeface="Arial" panose="020B0604020202020204" pitchFamily="34" charset="0"/>
                <a:cs typeface="Arial" panose="020B0604020202020204" pitchFamily="34" charset="0"/>
              </a:rPr>
              <a:t>Exempt vs Pre-Approved</a:t>
            </a:r>
          </a:p>
          <a:p>
            <a:pPr lvl="2">
              <a:buFont typeface="Courier New" panose="02070309020205020404" pitchFamily="49" charset="0"/>
              <a:buChar char="o"/>
              <a:defRPr/>
            </a:pPr>
            <a:r>
              <a:rPr lang="en-CA" altLang="en-US" sz="2400" dirty="0">
                <a:latin typeface="Arial" panose="020B0604020202020204" pitchFamily="34" charset="0"/>
                <a:cs typeface="Arial" panose="020B0604020202020204" pitchFamily="34" charset="0"/>
              </a:rPr>
              <a:t>Cannot be elevated to Schedule B/C</a:t>
            </a:r>
          </a:p>
          <a:p>
            <a:pPr lvl="2">
              <a:buFont typeface="Courier New" panose="02070309020205020404" pitchFamily="49" charset="0"/>
              <a:buChar char="o"/>
              <a:defRPr/>
            </a:pPr>
            <a:r>
              <a:rPr lang="en-CA" altLang="en-US" sz="2400" dirty="0">
                <a:latin typeface="Arial" panose="020B0604020202020204" pitchFamily="34" charset="0"/>
                <a:cs typeface="Arial" panose="020B0604020202020204" pitchFamily="34" charset="0"/>
              </a:rPr>
              <a:t>No Section 16 Order</a:t>
            </a:r>
          </a:p>
          <a:p>
            <a:pPr lvl="2">
              <a:buFont typeface="Courier New" panose="02070309020205020404" pitchFamily="49" charset="0"/>
              <a:buChar char="o"/>
              <a:defRPr/>
            </a:pPr>
            <a:r>
              <a:rPr lang="en-CA" altLang="en-US" sz="2400" dirty="0">
                <a:latin typeface="Arial" panose="020B0604020202020204" pitchFamily="34" charset="0"/>
                <a:cs typeface="Arial" panose="020B0604020202020204" pitchFamily="34" charset="0"/>
              </a:rPr>
              <a:t>See A.1.2.2</a:t>
            </a:r>
          </a:p>
          <a:p>
            <a:pPr marL="0" indent="0">
              <a:buNone/>
              <a:defRPr/>
            </a:pPr>
            <a:endParaRPr lang="en-CA" altLang="en-US" sz="2000" dirty="0"/>
          </a:p>
          <a:p>
            <a:pPr marL="0" indent="0">
              <a:buNone/>
              <a:defRPr/>
            </a:pPr>
            <a:r>
              <a:rPr lang="en-CA" altLang="en-US" sz="2000" dirty="0"/>
              <a:t>	</a:t>
            </a:r>
          </a:p>
        </p:txBody>
      </p:sp>
      <p:sp>
        <p:nvSpPr>
          <p:cNvPr id="91140" name="Slide Number Placeholder 3">
            <a:extLst>
              <a:ext uri="{FF2B5EF4-FFF2-40B4-BE49-F238E27FC236}">
                <a16:creationId xmlns:a16="http://schemas.microsoft.com/office/drawing/2014/main" id="{70776E08-BEF3-5D76-E373-7EEF52496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D2F90E-B950-485D-9768-8EA332CA69CC}" type="slidenum">
              <a:rPr lang="en-US" altLang="en-US" sz="1400" smtClean="0"/>
              <a:pPr>
                <a:spcBef>
                  <a:spcPct val="0"/>
                </a:spcBef>
                <a:buFontTx/>
                <a:buNone/>
              </a:pPr>
              <a:t>5</a:t>
            </a:fld>
            <a:endParaRPr lang="en-US" altLang="en-US" sz="1400"/>
          </a:p>
        </p:txBody>
      </p:sp>
      <p:sp>
        <p:nvSpPr>
          <p:cNvPr id="5" name="Right Triangle 4">
            <a:extLst>
              <a:ext uri="{FF2B5EF4-FFF2-40B4-BE49-F238E27FC236}">
                <a16:creationId xmlns:a16="http://schemas.microsoft.com/office/drawing/2014/main" id="{B53EBE59-AE7E-EA4A-7FA1-76EC14280D0F}"/>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9738D01B-EAA3-F86D-AF2B-00F9CB32FC01}"/>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872416AE-6E35-B8C5-C566-8CAE2D374B19}"/>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145FBAEA-65F4-29D8-6F10-DFCA375AE91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E4B10331-5A93-8505-5820-E249F59A88D4}"/>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FDAB53-DCBD-8CB3-C0A5-8ACB7D7545C9}"/>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EEFF5D-D59F-6A03-D28F-4E293865C1B5}"/>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1148" name="Picture 11" descr="A close up of a sign&#10;&#10;Description automatically generated">
            <a:extLst>
              <a:ext uri="{FF2B5EF4-FFF2-40B4-BE49-F238E27FC236}">
                <a16:creationId xmlns:a16="http://schemas.microsoft.com/office/drawing/2014/main" id="{060A9B2E-35E8-C750-2DCD-CD6A17342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627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animEffect transition="in" filter="fade">
                                      <p:cBhvr>
                                        <p:cTn id="11" dur="500"/>
                                        <p:tgtEl>
                                          <p:spTgt spid="58371">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animEffect transition="in" filter="fade">
                                      <p:cBhvr>
                                        <p:cTn id="15" dur="500"/>
                                        <p:tgtEl>
                                          <p:spTgt spid="58371">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8371">
                                            <p:txEl>
                                              <p:pRg st="4" end="4"/>
                                            </p:txEl>
                                          </p:spTgt>
                                        </p:tgtEl>
                                        <p:attrNameLst>
                                          <p:attrName>style.visibility</p:attrName>
                                        </p:attrNameLst>
                                      </p:cBhvr>
                                      <p:to>
                                        <p:strVal val="visible"/>
                                      </p:to>
                                    </p:set>
                                    <p:animEffect transition="in" filter="fade">
                                      <p:cBhvr>
                                        <p:cTn id="19" dur="500"/>
                                        <p:tgtEl>
                                          <p:spTgt spid="58371">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8371">
                                            <p:txEl>
                                              <p:pRg st="5" end="5"/>
                                            </p:txEl>
                                          </p:spTgt>
                                        </p:tgtEl>
                                        <p:attrNameLst>
                                          <p:attrName>style.visibility</p:attrName>
                                        </p:attrNameLst>
                                      </p:cBhvr>
                                      <p:to>
                                        <p:strVal val="visible"/>
                                      </p:to>
                                    </p:set>
                                    <p:animEffect transition="in" filter="fade">
                                      <p:cBhvr>
                                        <p:cTn id="23" dur="500"/>
                                        <p:tgtEl>
                                          <p:spTgt spid="58371">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8371">
                                            <p:txEl>
                                              <p:pRg st="6" end="6"/>
                                            </p:txEl>
                                          </p:spTgt>
                                        </p:tgtEl>
                                        <p:attrNameLst>
                                          <p:attrName>style.visibility</p:attrName>
                                        </p:attrNameLst>
                                      </p:cBhvr>
                                      <p:to>
                                        <p:strVal val="visible"/>
                                      </p:to>
                                    </p:set>
                                    <p:animEffect transition="in" filter="fade">
                                      <p:cBhvr>
                                        <p:cTn id="27" dur="500"/>
                                        <p:tgtEl>
                                          <p:spTgt spid="58371">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8371">
                                            <p:txEl>
                                              <p:pRg st="7" end="7"/>
                                            </p:txEl>
                                          </p:spTgt>
                                        </p:tgtEl>
                                        <p:attrNameLst>
                                          <p:attrName>style.visibility</p:attrName>
                                        </p:attrNameLst>
                                      </p:cBhvr>
                                      <p:to>
                                        <p:strVal val="visible"/>
                                      </p:to>
                                    </p:set>
                                    <p:animEffect transition="in" filter="fade">
                                      <p:cBhvr>
                                        <p:cTn id="31" dur="500"/>
                                        <p:tgtEl>
                                          <p:spTgt spid="58371">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8371">
                                            <p:txEl>
                                              <p:pRg st="8" end="8"/>
                                            </p:txEl>
                                          </p:spTgt>
                                        </p:tgtEl>
                                        <p:attrNameLst>
                                          <p:attrName>style.visibility</p:attrName>
                                        </p:attrNameLst>
                                      </p:cBhvr>
                                      <p:to>
                                        <p:strVal val="visible"/>
                                      </p:to>
                                    </p:set>
                                    <p:animEffect transition="in" filter="fade">
                                      <p:cBhvr>
                                        <p:cTn id="35" dur="500"/>
                                        <p:tgtEl>
                                          <p:spTgt spid="58371">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8371">
                                            <p:txEl>
                                              <p:pRg st="9" end="9"/>
                                            </p:txEl>
                                          </p:spTgt>
                                        </p:tgtEl>
                                        <p:attrNameLst>
                                          <p:attrName>style.visibility</p:attrName>
                                        </p:attrNameLst>
                                      </p:cBhvr>
                                      <p:to>
                                        <p:strVal val="visible"/>
                                      </p:to>
                                    </p:set>
                                    <p:animEffect transition="in" filter="fade">
                                      <p:cBhvr>
                                        <p:cTn id="39" dur="500"/>
                                        <p:tgtEl>
                                          <p:spTgt spid="58371">
                                            <p:txEl>
                                              <p:pRg st="9" end="9"/>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8371">
                                            <p:txEl>
                                              <p:pRg st="10" end="10"/>
                                            </p:txEl>
                                          </p:spTgt>
                                        </p:tgtEl>
                                        <p:attrNameLst>
                                          <p:attrName>style.visibility</p:attrName>
                                        </p:attrNameLst>
                                      </p:cBhvr>
                                      <p:to>
                                        <p:strVal val="visible"/>
                                      </p:to>
                                    </p:set>
                                    <p:animEffect transition="in" filter="fade">
                                      <p:cBhvr>
                                        <p:cTn id="43" dur="500"/>
                                        <p:tgtEl>
                                          <p:spTgt spid="58371">
                                            <p:txEl>
                                              <p:pRg st="10" end="10"/>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8371">
                                            <p:txEl>
                                              <p:pRg st="12" end="12"/>
                                            </p:txEl>
                                          </p:spTgt>
                                        </p:tgtEl>
                                        <p:attrNameLst>
                                          <p:attrName>style.visibility</p:attrName>
                                        </p:attrNameLst>
                                      </p:cBhvr>
                                      <p:to>
                                        <p:strVal val="visible"/>
                                      </p:to>
                                    </p:set>
                                    <p:animEffect transition="in" filter="fade">
                                      <p:cBhvr>
                                        <p:cTn id="47" dur="500"/>
                                        <p:tgtEl>
                                          <p:spTgt spid="583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25F81C71-6098-020B-565E-1F6BEFA00E6B}"/>
              </a:ext>
            </a:extLst>
          </p:cNvPr>
          <p:cNvSpPr>
            <a:spLocks noGrp="1" noChangeArrowheads="1"/>
          </p:cNvSpPr>
          <p:nvPr>
            <p:ph type="title"/>
          </p:nvPr>
        </p:nvSpPr>
        <p:spPr>
          <a:xfrm>
            <a:off x="457200" y="785813"/>
            <a:ext cx="8229600" cy="762000"/>
          </a:xfrm>
        </p:spPr>
        <p:txBody>
          <a:bodyPr/>
          <a:lstStyle/>
          <a:p>
            <a:r>
              <a:rPr lang="en-CA" altLang="en-US" sz="3200" b="1" dirty="0">
                <a:latin typeface="Arial" panose="020B0604020202020204" pitchFamily="34" charset="0"/>
                <a:cs typeface="Arial" panose="020B0604020202020204" pitchFamily="34" charset="0"/>
              </a:rPr>
              <a:t>  Administration and Amending the MCEA</a:t>
            </a:r>
          </a:p>
        </p:txBody>
      </p:sp>
      <p:sp>
        <p:nvSpPr>
          <p:cNvPr id="69635" name="Content Placeholder 2">
            <a:extLst>
              <a:ext uri="{FF2B5EF4-FFF2-40B4-BE49-F238E27FC236}">
                <a16:creationId xmlns:a16="http://schemas.microsoft.com/office/drawing/2014/main" id="{6D46D91F-AB7A-C69C-4928-C646125AFAD4}"/>
              </a:ext>
            </a:extLst>
          </p:cNvPr>
          <p:cNvSpPr>
            <a:spLocks noGrp="1" noChangeArrowheads="1"/>
          </p:cNvSpPr>
          <p:nvPr>
            <p:ph idx="1"/>
          </p:nvPr>
        </p:nvSpPr>
        <p:spPr>
          <a:xfrm>
            <a:off x="452120" y="1597025"/>
            <a:ext cx="8229600" cy="4862769"/>
          </a:xfrm>
        </p:spPr>
        <p:txBody>
          <a:bodyPr>
            <a:noAutofit/>
          </a:bodyPr>
          <a:lstStyle/>
          <a:p>
            <a:pPr marL="0" indent="0">
              <a:buFontTx/>
              <a:buNone/>
              <a:defRPr/>
            </a:pPr>
            <a:r>
              <a:rPr lang="en-US" sz="2000" b="1" u="sng" dirty="0">
                <a:solidFill>
                  <a:srgbClr val="00B050"/>
                </a:solidFill>
                <a:latin typeface="Arial" panose="020B0604020202020204" pitchFamily="34" charset="0"/>
                <a:cs typeface="Arial" panose="020B0604020202020204" pitchFamily="34" charset="0"/>
              </a:rPr>
              <a:t>MECP</a:t>
            </a:r>
            <a:r>
              <a:rPr lang="en-US" sz="2000" dirty="0">
                <a:solidFill>
                  <a:srgbClr val="00B050"/>
                </a:solidFill>
                <a:latin typeface="Arial" panose="020B0604020202020204" pitchFamily="34" charset="0"/>
                <a:cs typeface="Arial" panose="020B0604020202020204" pitchFamily="34" charset="0"/>
              </a:rPr>
              <a:t> has several roles, specifically MECP is responsible for;</a:t>
            </a:r>
            <a:endParaRPr lang="en-CA" sz="2000" dirty="0">
              <a:solidFill>
                <a:srgbClr val="00B050"/>
              </a:solidFill>
              <a:latin typeface="Arial" panose="020B0604020202020204" pitchFamily="34" charset="0"/>
              <a:cs typeface="Arial" panose="020B0604020202020204" pitchFamily="34" charset="0"/>
            </a:endParaRPr>
          </a:p>
          <a:p>
            <a:pPr marL="0" indent="0">
              <a:buFontTx/>
              <a:buNone/>
              <a:defRPr/>
            </a:pPr>
            <a:r>
              <a:rPr lang="en-CA" sz="2000" b="1" dirty="0">
                <a:solidFill>
                  <a:srgbClr val="00B050"/>
                </a:solidFill>
                <a:latin typeface="Arial" panose="020B0604020202020204" pitchFamily="34" charset="0"/>
                <a:cs typeface="Arial" panose="020B0604020202020204" pitchFamily="34" charset="0"/>
              </a:rPr>
              <a:t>Amending/approving the MCEA document</a:t>
            </a:r>
            <a:endParaRPr lang="en-CA" sz="2000" dirty="0">
              <a:solidFill>
                <a:srgbClr val="00B050"/>
              </a:solidFill>
              <a:latin typeface="Arial" panose="020B0604020202020204" pitchFamily="34" charset="0"/>
              <a:cs typeface="Arial" panose="020B0604020202020204" pitchFamily="34" charset="0"/>
            </a:endParaRPr>
          </a:p>
          <a:p>
            <a:pPr lvl="1">
              <a:defRPr/>
            </a:pPr>
            <a:r>
              <a:rPr lang="en-CA" sz="2000" dirty="0">
                <a:solidFill>
                  <a:srgbClr val="00B050"/>
                </a:solidFill>
                <a:latin typeface="Arial" panose="020B0604020202020204" pitchFamily="34" charset="0"/>
                <a:cs typeface="Arial" panose="020B0604020202020204" pitchFamily="34" charset="0"/>
              </a:rPr>
              <a:t>Section A.1.5.2 of the MCEA describes the two categories for amendments to the MCEA; </a:t>
            </a:r>
          </a:p>
          <a:p>
            <a:pPr marL="0" indent="0">
              <a:buFontTx/>
              <a:buNone/>
              <a:defRPr/>
            </a:pPr>
            <a:r>
              <a:rPr lang="en-CA" sz="2000" dirty="0">
                <a:solidFill>
                  <a:srgbClr val="00B050"/>
                </a:solidFill>
                <a:latin typeface="Arial" panose="020B0604020202020204" pitchFamily="34" charset="0"/>
                <a:cs typeface="Arial" panose="020B0604020202020204" pitchFamily="34" charset="0"/>
              </a:rPr>
              <a:t>The </a:t>
            </a:r>
            <a:r>
              <a:rPr lang="en-CA" sz="2000" dirty="0">
                <a:solidFill>
                  <a:srgbClr val="00B050"/>
                </a:solidFill>
                <a:highlight>
                  <a:srgbClr val="FFFF00"/>
                </a:highlight>
                <a:latin typeface="Arial" panose="020B0604020202020204" pitchFamily="34" charset="0"/>
                <a:cs typeface="Arial" panose="020B0604020202020204" pitchFamily="34" charset="0"/>
              </a:rPr>
              <a:t>Director</a:t>
            </a:r>
            <a:r>
              <a:rPr lang="en-CA" sz="2000" dirty="0">
                <a:solidFill>
                  <a:srgbClr val="00B050"/>
                </a:solidFill>
                <a:latin typeface="Arial" panose="020B0604020202020204" pitchFamily="34" charset="0"/>
                <a:cs typeface="Arial" panose="020B0604020202020204" pitchFamily="34" charset="0"/>
              </a:rPr>
              <a:t> may amend the Class EA to make any of the administrative changes set out in section 15.4(5) of the EAA as described below</a:t>
            </a:r>
            <a:r>
              <a:rPr lang="en-CA" sz="2000" b="1" dirty="0">
                <a:solidFill>
                  <a:srgbClr val="00B050"/>
                </a:solidFill>
                <a:latin typeface="Arial" panose="020B0604020202020204" pitchFamily="34" charset="0"/>
                <a:cs typeface="Arial" panose="020B0604020202020204" pitchFamily="34" charset="0"/>
              </a:rPr>
              <a:t>.</a:t>
            </a:r>
            <a:endParaRPr lang="en-CA" sz="2000" dirty="0">
              <a:solidFill>
                <a:srgbClr val="00B050"/>
              </a:solidFill>
              <a:latin typeface="Arial" panose="020B0604020202020204" pitchFamily="34" charset="0"/>
              <a:cs typeface="Arial" panose="020B0604020202020204" pitchFamily="34" charset="0"/>
            </a:endParaRPr>
          </a:p>
          <a:p>
            <a:pPr marL="0" indent="0">
              <a:buFontTx/>
              <a:buNone/>
              <a:defRPr/>
            </a:pPr>
            <a:r>
              <a:rPr lang="en-CA" sz="2000" dirty="0">
                <a:solidFill>
                  <a:srgbClr val="00B050"/>
                </a:solidFill>
                <a:latin typeface="Arial" panose="020B0604020202020204" pitchFamily="34" charset="0"/>
                <a:cs typeface="Arial" panose="020B0604020202020204" pitchFamily="34" charset="0"/>
              </a:rPr>
              <a:t>	1. Correcting errors that are editorial or typographical in nature;</a:t>
            </a:r>
          </a:p>
          <a:p>
            <a:pPr marL="0" indent="0">
              <a:buFontTx/>
              <a:buNone/>
              <a:defRPr/>
            </a:pPr>
            <a:r>
              <a:rPr lang="en-CA" sz="2000" dirty="0">
                <a:solidFill>
                  <a:srgbClr val="00B050"/>
                </a:solidFill>
                <a:latin typeface="Arial" panose="020B0604020202020204" pitchFamily="34" charset="0"/>
                <a:cs typeface="Arial" panose="020B0604020202020204" pitchFamily="34" charset="0"/>
              </a:rPr>
              <a:t>	2. Updating references to a guideline, Act or regulation, or 	provisions or other portions of an Act or regulation;</a:t>
            </a:r>
          </a:p>
          <a:p>
            <a:pPr marL="0" indent="0">
              <a:buFontTx/>
              <a:buNone/>
              <a:defRPr/>
            </a:pPr>
            <a:r>
              <a:rPr lang="en-CA" sz="2000" dirty="0">
                <a:solidFill>
                  <a:srgbClr val="00B050"/>
                </a:solidFill>
                <a:latin typeface="Arial" panose="020B0604020202020204" pitchFamily="34" charset="0"/>
                <a:cs typeface="Arial" panose="020B0604020202020204" pitchFamily="34" charset="0"/>
              </a:rPr>
              <a:t>	3. Updating references to bodies, offices, persons, places, 	names, 	titles, locations, websites or addresses; or</a:t>
            </a:r>
          </a:p>
          <a:p>
            <a:pPr marL="0" indent="0">
              <a:buFontTx/>
              <a:buNone/>
              <a:defRPr/>
            </a:pPr>
            <a:r>
              <a:rPr lang="en-CA" sz="2000" dirty="0">
                <a:solidFill>
                  <a:srgbClr val="00B050"/>
                </a:solidFill>
                <a:latin typeface="Arial" panose="020B0604020202020204" pitchFamily="34" charset="0"/>
                <a:cs typeface="Arial" panose="020B0604020202020204" pitchFamily="34" charset="0"/>
              </a:rPr>
              <a:t>	4. Clarifying the existing text of the Class EA.</a:t>
            </a:r>
          </a:p>
        </p:txBody>
      </p:sp>
      <p:sp>
        <p:nvSpPr>
          <p:cNvPr id="62468" name="Slide Number Placeholder 3">
            <a:extLst>
              <a:ext uri="{FF2B5EF4-FFF2-40B4-BE49-F238E27FC236}">
                <a16:creationId xmlns:a16="http://schemas.microsoft.com/office/drawing/2014/main" id="{EF97C46D-5A07-EB51-EA7E-EF43F74938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1E1801-D60D-407C-A193-68B85D87A064}" type="slidenum">
              <a:rPr lang="en-US" altLang="en-US" sz="1400" smtClean="0"/>
              <a:pPr>
                <a:spcBef>
                  <a:spcPct val="0"/>
                </a:spcBef>
                <a:buFontTx/>
                <a:buNone/>
              </a:pPr>
              <a:t>50</a:t>
            </a:fld>
            <a:endParaRPr lang="en-US" altLang="en-US" sz="1400"/>
          </a:p>
        </p:txBody>
      </p:sp>
      <p:sp>
        <p:nvSpPr>
          <p:cNvPr id="5" name="Right Triangle 4">
            <a:extLst>
              <a:ext uri="{FF2B5EF4-FFF2-40B4-BE49-F238E27FC236}">
                <a16:creationId xmlns:a16="http://schemas.microsoft.com/office/drawing/2014/main" id="{D438005E-E39E-946E-CEED-9A59750D364B}"/>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BA659DEB-50D9-62CC-9541-C14380BD2B01}"/>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B422069B-DB17-E408-3033-7C574B06FAA9}"/>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219B2765-BB31-EF15-3F3D-FA39BA1DD6FA}"/>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7FE0823F-C73F-F1A2-26E2-3078A2C1A6E2}"/>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C27F1A-73DD-D972-3582-C8ADD50AC99A}"/>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B3EA4E-67EC-36EF-0029-4CF8076DC0DB}"/>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2476" name="Picture 11" descr="A close up of a sign&#10;&#10;Description automatically generated">
            <a:extLst>
              <a:ext uri="{FF2B5EF4-FFF2-40B4-BE49-F238E27FC236}">
                <a16:creationId xmlns:a16="http://schemas.microsoft.com/office/drawing/2014/main" id="{AB8B27D2-34C4-0017-FFAE-48D28C904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063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fade">
                                      <p:cBhvr>
                                        <p:cTn id="11" dur="500"/>
                                        <p:tgtEl>
                                          <p:spTgt spid="6963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fade">
                                      <p:cBhvr>
                                        <p:cTn id="15" dur="500"/>
                                        <p:tgtEl>
                                          <p:spTgt spid="6963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fade">
                                      <p:cBhvr>
                                        <p:cTn id="19" dur="500"/>
                                        <p:tgtEl>
                                          <p:spTgt spid="6963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fade">
                                      <p:cBhvr>
                                        <p:cTn id="23" dur="500"/>
                                        <p:tgtEl>
                                          <p:spTgt spid="69635">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animEffect transition="in" filter="fade">
                                      <p:cBhvr>
                                        <p:cTn id="27" dur="500"/>
                                        <p:tgtEl>
                                          <p:spTgt spid="69635">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9635">
                                            <p:txEl>
                                              <p:pRg st="6" end="6"/>
                                            </p:txEl>
                                          </p:spTgt>
                                        </p:tgtEl>
                                        <p:attrNameLst>
                                          <p:attrName>style.visibility</p:attrName>
                                        </p:attrNameLst>
                                      </p:cBhvr>
                                      <p:to>
                                        <p:strVal val="visible"/>
                                      </p:to>
                                    </p:set>
                                    <p:animEffect transition="in" filter="fade">
                                      <p:cBhvr>
                                        <p:cTn id="31" dur="500"/>
                                        <p:tgtEl>
                                          <p:spTgt spid="69635">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9635">
                                            <p:txEl>
                                              <p:pRg st="7" end="7"/>
                                            </p:txEl>
                                          </p:spTgt>
                                        </p:tgtEl>
                                        <p:attrNameLst>
                                          <p:attrName>style.visibility</p:attrName>
                                        </p:attrNameLst>
                                      </p:cBhvr>
                                      <p:to>
                                        <p:strVal val="visible"/>
                                      </p:to>
                                    </p:set>
                                    <p:animEffect transition="in" filter="fade">
                                      <p:cBhvr>
                                        <p:cTn id="35" dur="500"/>
                                        <p:tgtEl>
                                          <p:spTgt spid="69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C4C50F58-9668-89C1-9D32-F2699A43B894}"/>
              </a:ext>
            </a:extLst>
          </p:cNvPr>
          <p:cNvSpPr>
            <a:spLocks noGrp="1" noChangeArrowheads="1"/>
          </p:cNvSpPr>
          <p:nvPr>
            <p:ph type="title"/>
          </p:nvPr>
        </p:nvSpPr>
        <p:spPr>
          <a:xfrm>
            <a:off x="457200" y="785813"/>
            <a:ext cx="8229600" cy="762000"/>
          </a:xfrm>
        </p:spPr>
        <p:txBody>
          <a:bodyPr/>
          <a:lstStyle/>
          <a:p>
            <a:r>
              <a:rPr lang="en-CA" altLang="en-US" sz="3200" b="1" dirty="0">
                <a:latin typeface="Arial" panose="020B0604020202020204" pitchFamily="34" charset="0"/>
                <a:cs typeface="Arial" panose="020B0604020202020204" pitchFamily="34" charset="0"/>
              </a:rPr>
              <a:t>Administration and Amending the MCEA</a:t>
            </a:r>
          </a:p>
        </p:txBody>
      </p:sp>
      <p:sp>
        <p:nvSpPr>
          <p:cNvPr id="69635" name="Content Placeholder 2">
            <a:extLst>
              <a:ext uri="{FF2B5EF4-FFF2-40B4-BE49-F238E27FC236}">
                <a16:creationId xmlns:a16="http://schemas.microsoft.com/office/drawing/2014/main" id="{CDF6D2A7-AF38-D17F-98A4-9845DD972B35}"/>
              </a:ext>
            </a:extLst>
          </p:cNvPr>
          <p:cNvSpPr>
            <a:spLocks noGrp="1" noChangeArrowheads="1"/>
          </p:cNvSpPr>
          <p:nvPr>
            <p:ph idx="1"/>
          </p:nvPr>
        </p:nvSpPr>
        <p:spPr>
          <a:xfrm>
            <a:off x="452438" y="1597025"/>
            <a:ext cx="8229600" cy="4373563"/>
          </a:xfrm>
        </p:spPr>
        <p:txBody>
          <a:bodyPr>
            <a:normAutofit lnSpcReduction="10000"/>
          </a:bodyPr>
          <a:lstStyle/>
          <a:p>
            <a:pPr marL="0" indent="0">
              <a:buFontTx/>
              <a:buNone/>
            </a:pPr>
            <a:r>
              <a:rPr lang="en-US" altLang="en-US" sz="2000" b="1" u="sng" dirty="0">
                <a:solidFill>
                  <a:srgbClr val="00B050"/>
                </a:solidFill>
                <a:latin typeface="Arial" panose="020B0604020202020204" pitchFamily="34" charset="0"/>
                <a:cs typeface="Arial" panose="020B0604020202020204" pitchFamily="34" charset="0"/>
              </a:rPr>
              <a:t>MECP</a:t>
            </a:r>
            <a:r>
              <a:rPr lang="en-US" altLang="en-US" sz="2000" dirty="0">
                <a:solidFill>
                  <a:srgbClr val="00B050"/>
                </a:solidFill>
                <a:latin typeface="Arial" panose="020B0604020202020204" pitchFamily="34" charset="0"/>
                <a:cs typeface="Arial" panose="020B0604020202020204" pitchFamily="34" charset="0"/>
              </a:rPr>
              <a:t> has several roles, specifically MECP is responsible for;</a:t>
            </a:r>
            <a:endParaRPr lang="en-CA" altLang="en-US" sz="2000" dirty="0">
              <a:solidFill>
                <a:srgbClr val="00B050"/>
              </a:solidFill>
              <a:latin typeface="Arial" panose="020B0604020202020204" pitchFamily="34" charset="0"/>
              <a:cs typeface="Arial" panose="020B0604020202020204" pitchFamily="34" charset="0"/>
            </a:endParaRPr>
          </a:p>
          <a:p>
            <a:pPr marL="0" indent="0">
              <a:buFontTx/>
              <a:buNone/>
            </a:pPr>
            <a:r>
              <a:rPr lang="en-CA" altLang="en-US" sz="2000" b="1" dirty="0">
                <a:solidFill>
                  <a:srgbClr val="00B050"/>
                </a:solidFill>
                <a:latin typeface="Arial" panose="020B0604020202020204" pitchFamily="34" charset="0"/>
                <a:cs typeface="Arial" panose="020B0604020202020204" pitchFamily="34" charset="0"/>
              </a:rPr>
              <a:t>Amending/approving the MCEA document</a:t>
            </a:r>
            <a:endParaRPr lang="en-CA" altLang="en-US" sz="2000" dirty="0">
              <a:solidFill>
                <a:srgbClr val="00B050"/>
              </a:solidFill>
              <a:latin typeface="Arial" panose="020B0604020202020204" pitchFamily="34" charset="0"/>
              <a:cs typeface="Arial" panose="020B0604020202020204" pitchFamily="34" charset="0"/>
            </a:endParaRPr>
          </a:p>
          <a:p>
            <a:pPr marL="0" indent="0">
              <a:buFontTx/>
              <a:buNone/>
            </a:pPr>
            <a:endParaRPr lang="en-CA" altLang="en-US" sz="2000" dirty="0">
              <a:solidFill>
                <a:srgbClr val="00B050"/>
              </a:solidFill>
              <a:latin typeface="Arial" panose="020B0604020202020204" pitchFamily="34" charset="0"/>
              <a:cs typeface="Arial" panose="020B0604020202020204" pitchFamily="34" charset="0"/>
            </a:endParaRPr>
          </a:p>
          <a:p>
            <a:pPr lvl="1"/>
            <a:r>
              <a:rPr lang="en-CA" altLang="en-US" sz="2000" dirty="0">
                <a:solidFill>
                  <a:srgbClr val="00B050"/>
                </a:solidFill>
                <a:latin typeface="Arial" panose="020B0604020202020204" pitchFamily="34" charset="0"/>
                <a:cs typeface="Arial" panose="020B0604020202020204" pitchFamily="34" charset="0"/>
              </a:rPr>
              <a:t>While the MCEA strives to cover all situations, if the wording in the EA Act or MCEA is unclear, case law may be helpful.   This would mean that the practice that has been established by former similar situations would apply. </a:t>
            </a:r>
          </a:p>
          <a:p>
            <a:pPr lvl="1"/>
            <a:r>
              <a:rPr lang="en-CA" altLang="en-US" sz="2000" dirty="0">
                <a:solidFill>
                  <a:srgbClr val="00B050"/>
                </a:solidFill>
                <a:latin typeface="Arial" panose="020B0604020202020204" pitchFamily="34" charset="0"/>
                <a:cs typeface="Arial" panose="020B0604020202020204" pitchFamily="34" charset="0"/>
              </a:rPr>
              <a:t>Any interpretation of MCEA must take into consideration all relevant factors, including but not limited to the particular facts or situation, the text of MCEA, the Act and its regulations and any relevant case law.   Any interpretation that introduces new criteria that is not consistent with the wording of the MCEA and/or case law should be implemented by the amendment process.</a:t>
            </a:r>
          </a:p>
          <a:p>
            <a:pPr marL="0" indent="0">
              <a:buFontTx/>
              <a:buNone/>
            </a:pPr>
            <a:r>
              <a:rPr lang="en-CA" altLang="en-US" sz="1800" dirty="0">
                <a:latin typeface="Arial" panose="020B0604020202020204" pitchFamily="34" charset="0"/>
                <a:cs typeface="Arial" panose="020B0604020202020204" pitchFamily="34" charset="0"/>
              </a:rPr>
              <a:t>.</a:t>
            </a:r>
          </a:p>
        </p:txBody>
      </p:sp>
      <p:sp>
        <p:nvSpPr>
          <p:cNvPr id="64516" name="Slide Number Placeholder 3">
            <a:extLst>
              <a:ext uri="{FF2B5EF4-FFF2-40B4-BE49-F238E27FC236}">
                <a16:creationId xmlns:a16="http://schemas.microsoft.com/office/drawing/2014/main" id="{C787B701-25D1-33A3-1FA3-A2EDD72263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FB6C28-BCB2-4977-9088-BEA166E6FD2A}" type="slidenum">
              <a:rPr lang="en-US" altLang="en-US" sz="1400" smtClean="0"/>
              <a:pPr>
                <a:spcBef>
                  <a:spcPct val="0"/>
                </a:spcBef>
                <a:buFontTx/>
                <a:buNone/>
              </a:pPr>
              <a:t>51</a:t>
            </a:fld>
            <a:endParaRPr lang="en-US" altLang="en-US" sz="1400"/>
          </a:p>
        </p:txBody>
      </p:sp>
      <p:sp>
        <p:nvSpPr>
          <p:cNvPr id="5" name="Right Triangle 4">
            <a:extLst>
              <a:ext uri="{FF2B5EF4-FFF2-40B4-BE49-F238E27FC236}">
                <a16:creationId xmlns:a16="http://schemas.microsoft.com/office/drawing/2014/main" id="{F3C453A6-0923-3E26-7454-B044F7E94011}"/>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90BBF157-0AFA-60DF-AF64-C4B1FC2547F1}"/>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4D8B5587-F10F-BAD8-62AA-75C9C2FCEEAE}"/>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F852FAB0-FFBC-2E01-A00E-518FB563E1E0}"/>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09EE64F9-FC02-7565-BB45-AD097FFEDEB7}"/>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1F949DA-D3C3-0347-030F-5980E624B67E}"/>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9AB6CB-44CD-FE6F-11A7-14610C409814}"/>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4524" name="Picture 11" descr="A close up of a sign&#10;&#10;Description automatically generated">
            <a:extLst>
              <a:ext uri="{FF2B5EF4-FFF2-40B4-BE49-F238E27FC236}">
                <a16:creationId xmlns:a16="http://schemas.microsoft.com/office/drawing/2014/main" id="{730E326F-9835-B4E1-F241-3DECCC620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689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fade">
                                      <p:cBhvr>
                                        <p:cTn id="11" dur="500"/>
                                        <p:tgtEl>
                                          <p:spTgt spid="69635">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635">
                                            <p:txEl>
                                              <p:pRg st="5" end="5"/>
                                            </p:txEl>
                                          </p:spTgt>
                                        </p:tgtEl>
                                        <p:attrNameLst>
                                          <p:attrName>style.visibility</p:attrName>
                                        </p:attrNameLst>
                                      </p:cBhvr>
                                      <p:to>
                                        <p:strVal val="visible"/>
                                      </p:to>
                                    </p:set>
                                    <p:animEffect transition="in" filter="fade">
                                      <p:cBhvr>
                                        <p:cTn id="15" dur="500"/>
                                        <p:tgtEl>
                                          <p:spTgt spid="69635">
                                            <p:txEl>
                                              <p:pRg st="5" end="5"/>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fade">
                                      <p:cBhvr>
                                        <p:cTn id="19" dur="500"/>
                                        <p:tgtEl>
                                          <p:spTgt spid="69635">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fade">
                                      <p:cBhvr>
                                        <p:cTn id="23"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64DBC2C8-9649-60BF-52D6-1F9B46898B03}"/>
              </a:ext>
            </a:extLst>
          </p:cNvPr>
          <p:cNvSpPr>
            <a:spLocks noGrp="1" noChangeArrowheads="1"/>
          </p:cNvSpPr>
          <p:nvPr>
            <p:ph type="title"/>
          </p:nvPr>
        </p:nvSpPr>
        <p:spPr>
          <a:xfrm>
            <a:off x="457200" y="785813"/>
            <a:ext cx="8229600" cy="762000"/>
          </a:xfrm>
        </p:spPr>
        <p:txBody>
          <a:bodyPr/>
          <a:lstStyle/>
          <a:p>
            <a:r>
              <a:rPr lang="en-CA" altLang="en-US" sz="3200" b="1" dirty="0"/>
              <a:t>  </a:t>
            </a:r>
            <a:r>
              <a:rPr lang="en-CA" altLang="en-US" sz="3200" b="1" dirty="0">
                <a:latin typeface="Arial" panose="020B0604020202020204" pitchFamily="34" charset="0"/>
                <a:cs typeface="Arial" panose="020B0604020202020204" pitchFamily="34" charset="0"/>
              </a:rPr>
              <a:t>Administration and Amending the MCEA</a:t>
            </a:r>
          </a:p>
        </p:txBody>
      </p:sp>
      <p:sp>
        <p:nvSpPr>
          <p:cNvPr id="69635" name="Content Placeholder 2">
            <a:extLst>
              <a:ext uri="{FF2B5EF4-FFF2-40B4-BE49-F238E27FC236}">
                <a16:creationId xmlns:a16="http://schemas.microsoft.com/office/drawing/2014/main" id="{23CD7F41-BD10-EAFE-4A10-36A530FB0307}"/>
              </a:ext>
            </a:extLst>
          </p:cNvPr>
          <p:cNvSpPr>
            <a:spLocks noGrp="1" noChangeArrowheads="1"/>
          </p:cNvSpPr>
          <p:nvPr>
            <p:ph idx="1"/>
          </p:nvPr>
        </p:nvSpPr>
        <p:spPr>
          <a:xfrm>
            <a:off x="452438" y="1597025"/>
            <a:ext cx="8229600" cy="4373563"/>
          </a:xfrm>
        </p:spPr>
        <p:txBody>
          <a:bodyPr>
            <a:normAutofit lnSpcReduction="10000"/>
          </a:bodyPr>
          <a:lstStyle/>
          <a:p>
            <a:pPr marL="0" indent="0">
              <a:buFontTx/>
              <a:buNone/>
            </a:pPr>
            <a:endParaRPr lang="en-US" altLang="en-US" sz="1600" b="1" u="sng" dirty="0"/>
          </a:p>
          <a:p>
            <a:pPr marL="0" indent="0">
              <a:buFontTx/>
              <a:buNone/>
            </a:pPr>
            <a:r>
              <a:rPr lang="en-US" altLang="en-US" sz="2000" b="1" u="sng" dirty="0">
                <a:solidFill>
                  <a:srgbClr val="00B050"/>
                </a:solidFill>
                <a:latin typeface="Arial" panose="020B0604020202020204" pitchFamily="34" charset="0"/>
                <a:cs typeface="Arial" panose="020B0604020202020204" pitchFamily="34" charset="0"/>
              </a:rPr>
              <a:t>MECP</a:t>
            </a:r>
            <a:r>
              <a:rPr lang="en-US" altLang="en-US" sz="2000" dirty="0">
                <a:solidFill>
                  <a:srgbClr val="00B050"/>
                </a:solidFill>
                <a:latin typeface="Arial" panose="020B0604020202020204" pitchFamily="34" charset="0"/>
                <a:cs typeface="Arial" panose="020B0604020202020204" pitchFamily="34" charset="0"/>
              </a:rPr>
              <a:t> has several roles, specifically MECP is responsible for;</a:t>
            </a:r>
          </a:p>
          <a:p>
            <a:pPr marL="0" indent="0">
              <a:buFontTx/>
              <a:buNone/>
            </a:pPr>
            <a:r>
              <a:rPr lang="en-CA" altLang="en-US" sz="2000" b="1" dirty="0">
                <a:solidFill>
                  <a:srgbClr val="00B050"/>
                </a:solidFill>
                <a:latin typeface="Arial" panose="020B0604020202020204" pitchFamily="34" charset="0"/>
                <a:cs typeface="Arial" panose="020B0604020202020204" pitchFamily="34" charset="0"/>
              </a:rPr>
              <a:t>Orders Related to the EA process.</a:t>
            </a:r>
            <a:r>
              <a:rPr lang="en-CA" altLang="en-US" sz="2000" dirty="0">
                <a:solidFill>
                  <a:srgbClr val="00B050"/>
                </a:solidFill>
                <a:latin typeface="Arial" panose="020B0604020202020204" pitchFamily="34" charset="0"/>
                <a:cs typeface="Arial" panose="020B0604020202020204" pitchFamily="34" charset="0"/>
              </a:rPr>
              <a:t>   </a:t>
            </a:r>
          </a:p>
          <a:p>
            <a:pPr lvl="1"/>
            <a:r>
              <a:rPr lang="en-CA" altLang="en-US" sz="2000" dirty="0">
                <a:solidFill>
                  <a:srgbClr val="00B050"/>
                </a:solidFill>
                <a:latin typeface="Arial" panose="020B0604020202020204" pitchFamily="34" charset="0"/>
                <a:cs typeface="Arial" panose="020B0604020202020204" pitchFamily="34" charset="0"/>
              </a:rPr>
              <a:t>Section 16 Orders may be made by the Minister on their own initiative or in response to a request made under the Act.</a:t>
            </a:r>
          </a:p>
          <a:p>
            <a:pPr lvl="1"/>
            <a:r>
              <a:rPr lang="en-CA" altLang="en-US" sz="2000" dirty="0">
                <a:solidFill>
                  <a:srgbClr val="00B050"/>
                </a:solidFill>
                <a:latin typeface="Arial" panose="020B0604020202020204" pitchFamily="34" charset="0"/>
                <a:cs typeface="Arial" panose="020B0604020202020204" pitchFamily="34" charset="0"/>
              </a:rPr>
              <a:t>When making a Section 16 Order, the Minister considers the matters set out in subsection 16 (5) of the Act, including: the purpose of the Act; the factors suggesting that the proposed undertaking differs from other undertakings in the class to which the class EA applies and the significance of these factors and differences; the reasons given in any request for a Section 16 Order; such other matters as may be prescribed and any other matters the Minister considers appropriate.</a:t>
            </a:r>
          </a:p>
          <a:p>
            <a:pPr marL="0" indent="0">
              <a:buFontTx/>
              <a:buNone/>
            </a:pPr>
            <a:r>
              <a:rPr lang="en-US" altLang="en-US" sz="2000" dirty="0">
                <a:solidFill>
                  <a:srgbClr val="00B050"/>
                </a:solidFill>
                <a:latin typeface="Arial" panose="020B0604020202020204" pitchFamily="34" charset="0"/>
                <a:cs typeface="Arial" panose="020B0604020202020204" pitchFamily="34" charset="0"/>
              </a:rPr>
              <a:t> </a:t>
            </a:r>
            <a:endParaRPr lang="en-CA" altLang="en-US" sz="2000" dirty="0">
              <a:solidFill>
                <a:srgbClr val="00B050"/>
              </a:solidFill>
              <a:latin typeface="Arial" panose="020B0604020202020204" pitchFamily="34" charset="0"/>
              <a:cs typeface="Arial" panose="020B0604020202020204" pitchFamily="34" charset="0"/>
            </a:endParaRPr>
          </a:p>
          <a:p>
            <a:pPr marL="0" indent="0">
              <a:buFontTx/>
              <a:buNone/>
            </a:pPr>
            <a:endParaRPr lang="en-US" altLang="en-US" sz="1600" dirty="0"/>
          </a:p>
        </p:txBody>
      </p:sp>
      <p:sp>
        <p:nvSpPr>
          <p:cNvPr id="66564" name="Slide Number Placeholder 3">
            <a:extLst>
              <a:ext uri="{FF2B5EF4-FFF2-40B4-BE49-F238E27FC236}">
                <a16:creationId xmlns:a16="http://schemas.microsoft.com/office/drawing/2014/main" id="{13DA6EBA-7585-C048-92A2-8180121E59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E491292-A575-4EB9-9E83-2139A94D2319}" type="slidenum">
              <a:rPr lang="en-US" altLang="en-US" sz="1400" smtClean="0"/>
              <a:pPr>
                <a:spcBef>
                  <a:spcPct val="0"/>
                </a:spcBef>
                <a:buFontTx/>
                <a:buNone/>
              </a:pPr>
              <a:t>52</a:t>
            </a:fld>
            <a:endParaRPr lang="en-US" altLang="en-US" sz="1400"/>
          </a:p>
        </p:txBody>
      </p:sp>
      <p:sp>
        <p:nvSpPr>
          <p:cNvPr id="5" name="Right Triangle 4">
            <a:extLst>
              <a:ext uri="{FF2B5EF4-FFF2-40B4-BE49-F238E27FC236}">
                <a16:creationId xmlns:a16="http://schemas.microsoft.com/office/drawing/2014/main" id="{486904FA-4A1F-694A-8732-545FC81EB242}"/>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5D81F05A-D543-B4B6-1D7D-868144EE1301}"/>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52358811-BA77-B0F2-C4CA-FABCC7442E87}"/>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5F11D972-63D8-2CE6-59B6-BD0CF104DB2E}"/>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0296AD64-2DE5-BCBC-9207-708CB7CAA444}"/>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C8DF470-E511-A07A-6D5D-8F2E843CFE2E}"/>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1B8E604-15A1-20E3-E697-59BD2B06E2EE}"/>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6572" name="Picture 11" descr="A close up of a sign&#10;&#10;Description automatically generated">
            <a:extLst>
              <a:ext uri="{FF2B5EF4-FFF2-40B4-BE49-F238E27FC236}">
                <a16:creationId xmlns:a16="http://schemas.microsoft.com/office/drawing/2014/main" id="{399875A7-FB7A-E7A4-C8C8-726CCA95B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603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animEffect transition="in" filter="fade">
                                      <p:cBhvr>
                                        <p:cTn id="11" dur="500"/>
                                        <p:tgtEl>
                                          <p:spTgt spid="69635">
                                            <p:txEl>
                                              <p:pRg st="2" end="2"/>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animEffect transition="in" filter="fade">
                                      <p:cBhvr>
                                        <p:cTn id="15" dur="500"/>
                                        <p:tgtEl>
                                          <p:spTgt spid="69635">
                                            <p:txEl>
                                              <p:pRg st="3" end="3"/>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animEffect transition="in" filter="fade">
                                      <p:cBhvr>
                                        <p:cTn id="19" dur="500"/>
                                        <p:tgtEl>
                                          <p:spTgt spid="69635">
                                            <p:txEl>
                                              <p:pRg st="4" end="4"/>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9635">
                                            <p:txEl>
                                              <p:pRg st="5" end="5"/>
                                            </p:txEl>
                                          </p:spTgt>
                                        </p:tgtEl>
                                        <p:attrNameLst>
                                          <p:attrName>style.visibility</p:attrName>
                                        </p:attrNameLst>
                                      </p:cBhvr>
                                      <p:to>
                                        <p:strVal val="visible"/>
                                      </p:to>
                                    </p:set>
                                    <p:animEffect transition="in" filter="fade">
                                      <p:cBhvr>
                                        <p:cTn id="23" dur="500"/>
                                        <p:tgtEl>
                                          <p:spTgt spid="69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896070C1-A7CC-FDF4-6640-8BBEE4CC28DB}"/>
              </a:ext>
            </a:extLst>
          </p:cNvPr>
          <p:cNvSpPr>
            <a:spLocks noGrp="1" noChangeArrowheads="1"/>
          </p:cNvSpPr>
          <p:nvPr>
            <p:ph type="title"/>
          </p:nvPr>
        </p:nvSpPr>
        <p:spPr>
          <a:xfrm>
            <a:off x="457200" y="785813"/>
            <a:ext cx="8229600" cy="762000"/>
          </a:xfrm>
        </p:spPr>
        <p:txBody>
          <a:bodyPr/>
          <a:lstStyle/>
          <a:p>
            <a:r>
              <a:rPr lang="en-CA" altLang="en-US" sz="3200" b="1" dirty="0"/>
              <a:t>  </a:t>
            </a:r>
            <a:r>
              <a:rPr lang="en-CA" altLang="en-US" sz="3200" b="1" dirty="0">
                <a:latin typeface="Arial" panose="020B0604020202020204" pitchFamily="34" charset="0"/>
                <a:cs typeface="Arial" panose="020B0604020202020204" pitchFamily="34" charset="0"/>
              </a:rPr>
              <a:t>Administration and Amending the MCEA</a:t>
            </a:r>
          </a:p>
        </p:txBody>
      </p:sp>
      <p:sp>
        <p:nvSpPr>
          <p:cNvPr id="69635" name="Content Placeholder 2">
            <a:extLst>
              <a:ext uri="{FF2B5EF4-FFF2-40B4-BE49-F238E27FC236}">
                <a16:creationId xmlns:a16="http://schemas.microsoft.com/office/drawing/2014/main" id="{E127A095-9F46-C0C4-715B-7F5AE623D5D9}"/>
              </a:ext>
            </a:extLst>
          </p:cNvPr>
          <p:cNvSpPr>
            <a:spLocks noGrp="1" noChangeArrowheads="1"/>
          </p:cNvSpPr>
          <p:nvPr>
            <p:ph idx="1"/>
          </p:nvPr>
        </p:nvSpPr>
        <p:spPr>
          <a:xfrm>
            <a:off x="452438" y="1597025"/>
            <a:ext cx="8229600" cy="4373563"/>
          </a:xfrm>
        </p:spPr>
        <p:txBody>
          <a:bodyPr>
            <a:normAutofit lnSpcReduction="10000"/>
          </a:bodyPr>
          <a:lstStyle/>
          <a:p>
            <a:pPr marL="0" indent="0">
              <a:buFontTx/>
              <a:buNone/>
            </a:pPr>
            <a:endParaRPr lang="en-US" altLang="en-US" sz="1600" b="1" u="sng" dirty="0"/>
          </a:p>
          <a:p>
            <a:pPr marL="0" indent="0">
              <a:buFontTx/>
              <a:buNone/>
            </a:pPr>
            <a:r>
              <a:rPr lang="en-US" altLang="en-US" sz="2000" b="1" u="sng" dirty="0">
                <a:solidFill>
                  <a:srgbClr val="00B050"/>
                </a:solidFill>
                <a:latin typeface="Arial" panose="020B0604020202020204" pitchFamily="34" charset="0"/>
                <a:cs typeface="Arial" panose="020B0604020202020204" pitchFamily="34" charset="0"/>
              </a:rPr>
              <a:t>MECP</a:t>
            </a:r>
            <a:r>
              <a:rPr lang="en-US" altLang="en-US" sz="2000" dirty="0">
                <a:solidFill>
                  <a:srgbClr val="00B050"/>
                </a:solidFill>
                <a:latin typeface="Arial" panose="020B0604020202020204" pitchFamily="34" charset="0"/>
                <a:cs typeface="Arial" panose="020B0604020202020204" pitchFamily="34" charset="0"/>
              </a:rPr>
              <a:t> has several roles, specifically MECP is responsible for;</a:t>
            </a:r>
          </a:p>
          <a:p>
            <a:pPr marL="0" indent="0">
              <a:buFontTx/>
              <a:buNone/>
            </a:pPr>
            <a:r>
              <a:rPr lang="en-CA" altLang="en-US" sz="2000" b="1" dirty="0">
                <a:solidFill>
                  <a:srgbClr val="00B050"/>
                </a:solidFill>
                <a:latin typeface="Arial" panose="020B0604020202020204" pitchFamily="34" charset="0"/>
                <a:cs typeface="Arial" panose="020B0604020202020204" pitchFamily="34" charset="0"/>
              </a:rPr>
              <a:t>Orders Related to the EA process.</a:t>
            </a:r>
            <a:r>
              <a:rPr lang="en-CA" altLang="en-US" sz="2000" dirty="0">
                <a:solidFill>
                  <a:srgbClr val="00B050"/>
                </a:solidFill>
                <a:latin typeface="Arial" panose="020B0604020202020204" pitchFamily="34" charset="0"/>
                <a:cs typeface="Arial" panose="020B0604020202020204" pitchFamily="34" charset="0"/>
              </a:rPr>
              <a:t>   </a:t>
            </a:r>
          </a:p>
          <a:p>
            <a:pPr lvl="1"/>
            <a:r>
              <a:rPr lang="en-CA" altLang="en-US" sz="2000" dirty="0">
                <a:solidFill>
                  <a:srgbClr val="00B050"/>
                </a:solidFill>
                <a:latin typeface="Arial" panose="020B0604020202020204" pitchFamily="34" charset="0"/>
                <a:cs typeface="Arial" panose="020B0604020202020204" pitchFamily="34" charset="0"/>
              </a:rPr>
              <a:t>Prior to July 21, 2020, the Part II Order request process enabled any person to request that the Minister order that the proponent prepare an individual EA or impose conditions on a project in addition to those required by the Class EA. </a:t>
            </a:r>
          </a:p>
          <a:p>
            <a:pPr lvl="1"/>
            <a:r>
              <a:rPr lang="en-CA" altLang="en-US" sz="2000" dirty="0">
                <a:solidFill>
                  <a:srgbClr val="00B050"/>
                </a:solidFill>
                <a:latin typeface="Arial" panose="020B0604020202020204" pitchFamily="34" charset="0"/>
                <a:cs typeface="Arial" panose="020B0604020202020204" pitchFamily="34" charset="0"/>
              </a:rPr>
              <a:t>Since July 21, 2020, a Section 16 Order request may only be made on the grounds that the order may prevent, mitigate or remedy an adverse impact on constitutionally protected Aboriginal or treaty rights. </a:t>
            </a:r>
          </a:p>
          <a:p>
            <a:pPr lvl="1"/>
            <a:r>
              <a:rPr lang="en-CA" altLang="en-US" sz="2000" dirty="0">
                <a:solidFill>
                  <a:srgbClr val="00B050"/>
                </a:solidFill>
                <a:latin typeface="Arial" panose="020B0604020202020204" pitchFamily="34" charset="0"/>
                <a:cs typeface="Arial" panose="020B0604020202020204" pitchFamily="34" charset="0"/>
              </a:rPr>
              <a:t>Schedule A and A+ undertakings under MCEA are now exempt from the Act, including the Section 16 Order provisions.</a:t>
            </a:r>
          </a:p>
          <a:p>
            <a:pPr marL="0" indent="0">
              <a:buFontTx/>
              <a:buNone/>
            </a:pPr>
            <a:r>
              <a:rPr lang="en-US" altLang="en-US" sz="2000" dirty="0">
                <a:solidFill>
                  <a:srgbClr val="00B050"/>
                </a:solidFill>
                <a:latin typeface="Arial" panose="020B0604020202020204" pitchFamily="34" charset="0"/>
                <a:cs typeface="Arial" panose="020B0604020202020204" pitchFamily="34" charset="0"/>
              </a:rPr>
              <a:t> </a:t>
            </a:r>
            <a:endParaRPr lang="en-CA" altLang="en-US" sz="2000" dirty="0">
              <a:solidFill>
                <a:srgbClr val="00B050"/>
              </a:solidFill>
              <a:latin typeface="Arial" panose="020B0604020202020204" pitchFamily="34" charset="0"/>
              <a:cs typeface="Arial" panose="020B0604020202020204" pitchFamily="34" charset="0"/>
            </a:endParaRPr>
          </a:p>
          <a:p>
            <a:pPr marL="0" indent="0">
              <a:buFontTx/>
              <a:buNone/>
            </a:pPr>
            <a:endParaRPr lang="en-US" altLang="en-US" sz="1600" dirty="0"/>
          </a:p>
        </p:txBody>
      </p:sp>
      <p:sp>
        <p:nvSpPr>
          <p:cNvPr id="68612" name="Slide Number Placeholder 3">
            <a:extLst>
              <a:ext uri="{FF2B5EF4-FFF2-40B4-BE49-F238E27FC236}">
                <a16:creationId xmlns:a16="http://schemas.microsoft.com/office/drawing/2014/main" id="{15CF2C54-E8CC-6D88-062F-B2FE740B13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6F9DED-27D3-43E5-83A6-A8CBA3B14CD1}" type="slidenum">
              <a:rPr lang="en-US" altLang="en-US" sz="1400" smtClean="0"/>
              <a:pPr>
                <a:spcBef>
                  <a:spcPct val="0"/>
                </a:spcBef>
                <a:buFontTx/>
                <a:buNone/>
              </a:pPr>
              <a:t>53</a:t>
            </a:fld>
            <a:endParaRPr lang="en-US" altLang="en-US" sz="1400"/>
          </a:p>
        </p:txBody>
      </p:sp>
      <p:sp>
        <p:nvSpPr>
          <p:cNvPr id="5" name="Right Triangle 4">
            <a:extLst>
              <a:ext uri="{FF2B5EF4-FFF2-40B4-BE49-F238E27FC236}">
                <a16:creationId xmlns:a16="http://schemas.microsoft.com/office/drawing/2014/main" id="{5FD98F6B-66E6-5EBE-1238-45E1F5FBE71F}"/>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D5F8D2EF-F414-95B4-2E6C-6A1029765ED4}"/>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9D72C821-7604-2927-F76F-917FC626A1B9}"/>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52739D7F-12D9-A767-A5B5-9E6C701D5BFE}"/>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5046AE38-5D17-2117-F331-358280BC465C}"/>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2388AA-1942-865F-585C-EAFD067A4D31}"/>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187D3E-1DEC-8A53-1B7D-D967004D780B}"/>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8620" name="Picture 11" descr="A close up of a sign&#10;&#10;Description automatically generated">
            <a:extLst>
              <a:ext uri="{FF2B5EF4-FFF2-40B4-BE49-F238E27FC236}">
                <a16:creationId xmlns:a16="http://schemas.microsoft.com/office/drawing/2014/main" id="{4010BA0D-91DF-59AF-CB9C-47B911CF4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021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animEffect transition="in" filter="fade">
                                      <p:cBhvr>
                                        <p:cTn id="11" dur="500"/>
                                        <p:tgtEl>
                                          <p:spTgt spid="69635">
                                            <p:txEl>
                                              <p:pRg st="2" end="2"/>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animEffect transition="in" filter="fade">
                                      <p:cBhvr>
                                        <p:cTn id="15" dur="500"/>
                                        <p:tgtEl>
                                          <p:spTgt spid="69635">
                                            <p:txEl>
                                              <p:pRg st="3" end="3"/>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animEffect transition="in" filter="fade">
                                      <p:cBhvr>
                                        <p:cTn id="19" dur="500"/>
                                        <p:tgtEl>
                                          <p:spTgt spid="69635">
                                            <p:txEl>
                                              <p:pRg st="4" end="4"/>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9635">
                                            <p:txEl>
                                              <p:pRg st="5" end="5"/>
                                            </p:txEl>
                                          </p:spTgt>
                                        </p:tgtEl>
                                        <p:attrNameLst>
                                          <p:attrName>style.visibility</p:attrName>
                                        </p:attrNameLst>
                                      </p:cBhvr>
                                      <p:to>
                                        <p:strVal val="visible"/>
                                      </p:to>
                                    </p:set>
                                    <p:animEffect transition="in" filter="fade">
                                      <p:cBhvr>
                                        <p:cTn id="23" dur="500"/>
                                        <p:tgtEl>
                                          <p:spTgt spid="69635">
                                            <p:txEl>
                                              <p:pRg st="5" end="5"/>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69635">
                                            <p:txEl>
                                              <p:pRg st="6" end="6"/>
                                            </p:txEl>
                                          </p:spTgt>
                                        </p:tgtEl>
                                        <p:attrNameLst>
                                          <p:attrName>style.visibility</p:attrName>
                                        </p:attrNameLst>
                                      </p:cBhvr>
                                      <p:to>
                                        <p:strVal val="visible"/>
                                      </p:to>
                                    </p:set>
                                    <p:animEffect transition="in" filter="fade">
                                      <p:cBhvr>
                                        <p:cTn id="27"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2E34540A-C51A-16FA-2653-9B7B581362A1}"/>
              </a:ext>
            </a:extLst>
          </p:cNvPr>
          <p:cNvSpPr>
            <a:spLocks noGrp="1" noChangeArrowheads="1"/>
          </p:cNvSpPr>
          <p:nvPr>
            <p:ph type="title"/>
          </p:nvPr>
        </p:nvSpPr>
        <p:spPr>
          <a:xfrm>
            <a:off x="720725" y="609601"/>
            <a:ext cx="8229600" cy="762000"/>
          </a:xfrm>
        </p:spPr>
        <p:txBody>
          <a:bodyPr/>
          <a:lstStyle/>
          <a:p>
            <a:r>
              <a:rPr lang="en-CA" altLang="en-US" sz="3200" b="1" dirty="0"/>
              <a:t>  </a:t>
            </a:r>
            <a:r>
              <a:rPr lang="en-CA" altLang="en-US" sz="3200" b="1" dirty="0">
                <a:latin typeface="Arial" panose="020B0604020202020204" pitchFamily="34" charset="0"/>
                <a:cs typeface="Arial" panose="020B0604020202020204" pitchFamily="34" charset="0"/>
              </a:rPr>
              <a:t>Administration and Amending the MCEA</a:t>
            </a:r>
          </a:p>
        </p:txBody>
      </p:sp>
      <p:sp>
        <p:nvSpPr>
          <p:cNvPr id="69635" name="Content Placeholder 2">
            <a:extLst>
              <a:ext uri="{FF2B5EF4-FFF2-40B4-BE49-F238E27FC236}">
                <a16:creationId xmlns:a16="http://schemas.microsoft.com/office/drawing/2014/main" id="{BDA1BB0A-B030-1602-8750-DEEF83F86FB8}"/>
              </a:ext>
            </a:extLst>
          </p:cNvPr>
          <p:cNvSpPr>
            <a:spLocks noGrp="1" noChangeArrowheads="1"/>
          </p:cNvSpPr>
          <p:nvPr>
            <p:ph idx="1"/>
          </p:nvPr>
        </p:nvSpPr>
        <p:spPr>
          <a:xfrm>
            <a:off x="457200" y="1465265"/>
            <a:ext cx="8229600" cy="5173664"/>
          </a:xfrm>
        </p:spPr>
        <p:txBody>
          <a:bodyPr>
            <a:normAutofit fontScale="92500"/>
          </a:bodyPr>
          <a:lstStyle/>
          <a:p>
            <a:pPr marL="0" indent="0">
              <a:buFontTx/>
              <a:buNone/>
            </a:pPr>
            <a:r>
              <a:rPr lang="en-US" altLang="en-US" sz="2000" b="1" u="sng" dirty="0">
                <a:solidFill>
                  <a:srgbClr val="00B050"/>
                </a:solidFill>
                <a:latin typeface="Arial" panose="020B0604020202020204" pitchFamily="34" charset="0"/>
                <a:cs typeface="Arial" panose="020B0604020202020204" pitchFamily="34" charset="0"/>
              </a:rPr>
              <a:t>MEA</a:t>
            </a:r>
            <a:r>
              <a:rPr lang="en-US" altLang="en-US" sz="2000" dirty="0">
                <a:solidFill>
                  <a:srgbClr val="00B050"/>
                </a:solidFill>
                <a:latin typeface="Arial" panose="020B0604020202020204" pitchFamily="34" charset="0"/>
                <a:cs typeface="Arial" panose="020B0604020202020204" pitchFamily="34" charset="0"/>
              </a:rPr>
              <a:t> is the proponent of the MCEA and has been assigned responsibility for;</a:t>
            </a:r>
            <a:endParaRPr lang="en-CA" altLang="en-US" sz="2000" dirty="0">
              <a:solidFill>
                <a:srgbClr val="00B050"/>
              </a:solidFill>
              <a:latin typeface="Arial" panose="020B0604020202020204" pitchFamily="34" charset="0"/>
              <a:cs typeface="Arial" panose="020B0604020202020204" pitchFamily="34" charset="0"/>
            </a:endParaRPr>
          </a:p>
          <a:p>
            <a:pPr marL="0" indent="0">
              <a:buFontTx/>
              <a:buNone/>
            </a:pPr>
            <a:r>
              <a:rPr lang="en-US" altLang="en-US" sz="2000" b="1" dirty="0">
                <a:solidFill>
                  <a:srgbClr val="00B050"/>
                </a:solidFill>
                <a:latin typeface="Arial" panose="020B0604020202020204" pitchFamily="34" charset="0"/>
                <a:cs typeface="Arial" panose="020B0604020202020204" pitchFamily="34" charset="0"/>
              </a:rPr>
              <a:t>Monitoring the use and application of the MCEA</a:t>
            </a:r>
            <a:endParaRPr lang="en-CA" altLang="en-US" sz="2000" dirty="0">
              <a:solidFill>
                <a:srgbClr val="00B050"/>
              </a:solidFill>
              <a:latin typeface="Arial" panose="020B0604020202020204" pitchFamily="34" charset="0"/>
              <a:cs typeface="Arial" panose="020B0604020202020204" pitchFamily="34" charset="0"/>
            </a:endParaRPr>
          </a:p>
          <a:p>
            <a:pPr lvl="1"/>
            <a:r>
              <a:rPr lang="en-US" altLang="en-US" sz="2000" dirty="0">
                <a:solidFill>
                  <a:srgbClr val="00B050"/>
                </a:solidFill>
                <a:latin typeface="Arial" panose="020B0604020202020204" pitchFamily="34" charset="0"/>
                <a:cs typeface="Arial" panose="020B0604020202020204" pitchFamily="34" charset="0"/>
              </a:rPr>
              <a:t>MEA is required to prepare and submit an Annual MCEA Monitoring Report that examines the application of the MCEA throughout the province, identifies successes/challenges and recommends amendments or process changes that would improve the process. </a:t>
            </a:r>
            <a:endParaRPr lang="en-CA" altLang="en-US" sz="2000" dirty="0">
              <a:solidFill>
                <a:srgbClr val="00B050"/>
              </a:solidFill>
              <a:latin typeface="Arial" panose="020B0604020202020204" pitchFamily="34" charset="0"/>
              <a:cs typeface="Arial" panose="020B0604020202020204" pitchFamily="34" charset="0"/>
            </a:endParaRPr>
          </a:p>
          <a:p>
            <a:pPr marL="0" indent="0">
              <a:buFontTx/>
              <a:buNone/>
            </a:pPr>
            <a:r>
              <a:rPr lang="en-US" altLang="en-US" sz="2000" b="1" dirty="0">
                <a:solidFill>
                  <a:srgbClr val="00B050"/>
                </a:solidFill>
                <a:latin typeface="Arial" panose="020B0604020202020204" pitchFamily="34" charset="0"/>
                <a:cs typeface="Arial" panose="020B0604020202020204" pitchFamily="34" charset="0"/>
              </a:rPr>
              <a:t>Providing training to Project Proponents and their consultants</a:t>
            </a:r>
            <a:endParaRPr lang="en-CA" altLang="en-US" sz="2000" dirty="0">
              <a:solidFill>
                <a:srgbClr val="00B050"/>
              </a:solidFill>
              <a:latin typeface="Arial" panose="020B0604020202020204" pitchFamily="34" charset="0"/>
              <a:cs typeface="Arial" panose="020B0604020202020204" pitchFamily="34" charset="0"/>
            </a:endParaRPr>
          </a:p>
          <a:p>
            <a:pPr lvl="1"/>
            <a:r>
              <a:rPr lang="en-US" altLang="en-US" sz="2000" dirty="0">
                <a:solidFill>
                  <a:srgbClr val="00B050"/>
                </a:solidFill>
                <a:latin typeface="Arial" panose="020B0604020202020204" pitchFamily="34" charset="0"/>
                <a:cs typeface="Arial" panose="020B0604020202020204" pitchFamily="34" charset="0"/>
              </a:rPr>
              <a:t>Each year, MEA delivers training for proponents.   The Introduction to the MCEA Process course is offered at least once per year.   This on-going training is supplemented by specialized training on specific topics when appropriate – currently MEA is delivering training that explains the recently approved 2023 MCEA</a:t>
            </a:r>
            <a:endParaRPr lang="en-CA" altLang="en-US" sz="2000" dirty="0">
              <a:solidFill>
                <a:srgbClr val="00B050"/>
              </a:solidFill>
              <a:latin typeface="Arial" panose="020B0604020202020204" pitchFamily="34" charset="0"/>
              <a:cs typeface="Arial" panose="020B0604020202020204" pitchFamily="34" charset="0"/>
            </a:endParaRPr>
          </a:p>
          <a:p>
            <a:pPr marL="0" indent="0">
              <a:buFontTx/>
              <a:buNone/>
            </a:pPr>
            <a:r>
              <a:rPr lang="en-US" altLang="en-US" sz="2000" b="1" dirty="0">
                <a:solidFill>
                  <a:srgbClr val="00B050"/>
                </a:solidFill>
                <a:latin typeface="Arial" panose="020B0604020202020204" pitchFamily="34" charset="0"/>
                <a:cs typeface="Arial" panose="020B0604020202020204" pitchFamily="34" charset="0"/>
              </a:rPr>
              <a:t>Representing Municipalities as Proponent of the MCEA</a:t>
            </a:r>
            <a:endParaRPr lang="en-CA" altLang="en-US" sz="2000" dirty="0">
              <a:solidFill>
                <a:srgbClr val="00B050"/>
              </a:solidFill>
              <a:latin typeface="Arial" panose="020B0604020202020204" pitchFamily="34" charset="0"/>
              <a:cs typeface="Arial" panose="020B0604020202020204" pitchFamily="34" charset="0"/>
            </a:endParaRPr>
          </a:p>
          <a:p>
            <a:pPr lvl="1"/>
            <a:r>
              <a:rPr lang="en-US" altLang="en-US" sz="2000" dirty="0">
                <a:solidFill>
                  <a:srgbClr val="00B050"/>
                </a:solidFill>
                <a:latin typeface="Arial" panose="020B0604020202020204" pitchFamily="34" charset="0"/>
                <a:cs typeface="Arial" panose="020B0604020202020204" pitchFamily="34" charset="0"/>
              </a:rPr>
              <a:t>MEA regularly provides guidance to Project Proponents, liaises with MECP and communicates with other Class EA proponents representing Municipalities.</a:t>
            </a:r>
            <a:endParaRPr lang="en-CA" altLang="en-US" sz="2000" dirty="0">
              <a:solidFill>
                <a:srgbClr val="00B050"/>
              </a:solidFill>
              <a:latin typeface="Arial" panose="020B0604020202020204" pitchFamily="34" charset="0"/>
              <a:cs typeface="Arial" panose="020B0604020202020204" pitchFamily="34" charset="0"/>
            </a:endParaRPr>
          </a:p>
          <a:p>
            <a:pPr marL="0" indent="0">
              <a:buFontTx/>
              <a:buNone/>
            </a:pPr>
            <a:endParaRPr lang="en-CA" altLang="en-US" sz="2400" dirty="0"/>
          </a:p>
        </p:txBody>
      </p:sp>
      <p:sp>
        <p:nvSpPr>
          <p:cNvPr id="70660" name="Slide Number Placeholder 3">
            <a:extLst>
              <a:ext uri="{FF2B5EF4-FFF2-40B4-BE49-F238E27FC236}">
                <a16:creationId xmlns:a16="http://schemas.microsoft.com/office/drawing/2014/main" id="{8A30DA7A-06DB-BECF-5F28-C3AA0E52C0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849C56-C13F-4FFE-82E3-9752D85DFF08}" type="slidenum">
              <a:rPr lang="en-US" altLang="en-US" sz="1400" smtClean="0"/>
              <a:pPr>
                <a:spcBef>
                  <a:spcPct val="0"/>
                </a:spcBef>
                <a:buFontTx/>
                <a:buNone/>
              </a:pPr>
              <a:t>54</a:t>
            </a:fld>
            <a:endParaRPr lang="en-US" altLang="en-US" sz="1400"/>
          </a:p>
        </p:txBody>
      </p:sp>
      <p:sp>
        <p:nvSpPr>
          <p:cNvPr id="5" name="Right Triangle 4">
            <a:extLst>
              <a:ext uri="{FF2B5EF4-FFF2-40B4-BE49-F238E27FC236}">
                <a16:creationId xmlns:a16="http://schemas.microsoft.com/office/drawing/2014/main" id="{541A1151-D739-1915-1378-84AC22E3400C}"/>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8C6319E7-3EC3-9D69-C3F6-91C913E470F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FBE57DDB-96DE-6C50-C8E2-95725958CC32}"/>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B37C04C6-E382-82FE-835D-9A5327AB7DF2}"/>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A446C123-6882-BF06-EF5C-3B1F5A7FEE70}"/>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A1E7E4-D2F1-C5FB-645F-6095E7F4048E}"/>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B1AF7DF-3910-77E2-C5C7-1AF8E12F660D}"/>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0668" name="Picture 11" descr="A close up of a sign&#10;&#10;Description automatically generated">
            <a:extLst>
              <a:ext uri="{FF2B5EF4-FFF2-40B4-BE49-F238E27FC236}">
                <a16:creationId xmlns:a16="http://schemas.microsoft.com/office/drawing/2014/main" id="{DA2A8EAB-8AE0-0830-1757-FBABC5A16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369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fade">
                                      <p:cBhvr>
                                        <p:cTn id="11" dur="500"/>
                                        <p:tgtEl>
                                          <p:spTgt spid="69635">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fade">
                                      <p:cBhvr>
                                        <p:cTn id="15" dur="500"/>
                                        <p:tgtEl>
                                          <p:spTgt spid="69635">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fade">
                                      <p:cBhvr>
                                        <p:cTn id="19" dur="500"/>
                                        <p:tgtEl>
                                          <p:spTgt spid="69635">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fade">
                                      <p:cBhvr>
                                        <p:cTn id="23" dur="500"/>
                                        <p:tgtEl>
                                          <p:spTgt spid="69635">
                                            <p:txEl>
                                              <p:pRg st="4" end="4"/>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animEffect transition="in" filter="fade">
                                      <p:cBhvr>
                                        <p:cTn id="27" dur="500"/>
                                        <p:tgtEl>
                                          <p:spTgt spid="69635">
                                            <p:txEl>
                                              <p:pRg st="5" end="5"/>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69635">
                                            <p:txEl>
                                              <p:pRg st="6" end="6"/>
                                            </p:txEl>
                                          </p:spTgt>
                                        </p:tgtEl>
                                        <p:attrNameLst>
                                          <p:attrName>style.visibility</p:attrName>
                                        </p:attrNameLst>
                                      </p:cBhvr>
                                      <p:to>
                                        <p:strVal val="visible"/>
                                      </p:to>
                                    </p:set>
                                    <p:animEffect transition="in" filter="fade">
                                      <p:cBhvr>
                                        <p:cTn id="31"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0805C3A3-1B42-A257-C680-D04C6258B2EE}"/>
              </a:ext>
            </a:extLst>
          </p:cNvPr>
          <p:cNvSpPr>
            <a:spLocks noGrp="1" noChangeArrowheads="1"/>
          </p:cNvSpPr>
          <p:nvPr>
            <p:ph type="title"/>
          </p:nvPr>
        </p:nvSpPr>
        <p:spPr>
          <a:xfrm>
            <a:off x="457200" y="785813"/>
            <a:ext cx="8229600" cy="762000"/>
          </a:xfrm>
        </p:spPr>
        <p:txBody>
          <a:bodyPr/>
          <a:lstStyle/>
          <a:p>
            <a:r>
              <a:rPr lang="en-CA" altLang="en-US" sz="3200" b="1" dirty="0">
                <a:latin typeface="Arial" panose="020B0604020202020204" pitchFamily="34" charset="0"/>
                <a:cs typeface="Arial" panose="020B0604020202020204" pitchFamily="34" charset="0"/>
              </a:rPr>
              <a:t>  Administration and Amending the MCEA</a:t>
            </a:r>
          </a:p>
        </p:txBody>
      </p:sp>
      <p:sp>
        <p:nvSpPr>
          <p:cNvPr id="69635" name="Content Placeholder 2">
            <a:extLst>
              <a:ext uri="{FF2B5EF4-FFF2-40B4-BE49-F238E27FC236}">
                <a16:creationId xmlns:a16="http://schemas.microsoft.com/office/drawing/2014/main" id="{1CAA56CA-4B3B-2979-716A-47C240E2E844}"/>
              </a:ext>
            </a:extLst>
          </p:cNvPr>
          <p:cNvSpPr>
            <a:spLocks noGrp="1" noChangeArrowheads="1"/>
          </p:cNvSpPr>
          <p:nvPr>
            <p:ph idx="1"/>
          </p:nvPr>
        </p:nvSpPr>
        <p:spPr>
          <a:xfrm>
            <a:off x="457200" y="1799304"/>
            <a:ext cx="8229600" cy="4326860"/>
          </a:xfrm>
        </p:spPr>
        <p:txBody>
          <a:bodyPr>
            <a:noAutofit/>
          </a:bodyPr>
          <a:lstStyle/>
          <a:p>
            <a:pPr marL="0" indent="0">
              <a:buFontTx/>
              <a:buNone/>
            </a:pPr>
            <a:r>
              <a:rPr lang="en-US" altLang="en-US" sz="2000" b="1" u="sng" dirty="0">
                <a:solidFill>
                  <a:srgbClr val="00B050"/>
                </a:solidFill>
                <a:latin typeface="Arial" panose="020B0604020202020204" pitchFamily="34" charset="0"/>
                <a:cs typeface="Arial" panose="020B0604020202020204" pitchFamily="34" charset="0"/>
              </a:rPr>
              <a:t>RECOMMENDATION</a:t>
            </a:r>
            <a:endParaRPr lang="en-US" altLang="en-US" sz="2000" dirty="0">
              <a:solidFill>
                <a:srgbClr val="00B050"/>
              </a:solidFill>
              <a:latin typeface="Arial" panose="020B0604020202020204" pitchFamily="34" charset="0"/>
              <a:cs typeface="Arial" panose="020B0604020202020204" pitchFamily="34" charset="0"/>
            </a:endParaRPr>
          </a:p>
          <a:p>
            <a:pPr marL="0" indent="0">
              <a:buFontTx/>
              <a:buNone/>
            </a:pPr>
            <a:r>
              <a:rPr lang="en-US" altLang="en-US" sz="2000" dirty="0">
                <a:solidFill>
                  <a:srgbClr val="00B050"/>
                </a:solidFill>
                <a:latin typeface="Arial" panose="020B0604020202020204" pitchFamily="34" charset="0"/>
                <a:cs typeface="Arial" panose="020B0604020202020204" pitchFamily="34" charset="0"/>
              </a:rPr>
              <a:t>Project Proponents need to be aware of these responsibilities and constraints.   If a proponent encounters a situation where there are questions about the application or interpretation of the MCEA, please contact MEA.   It is important that MEA is involved in any discussions.   Individual project proponents (municipalities) are entitled to make use of the MCEA.   However, as proponent of the MCEA, </a:t>
            </a:r>
            <a:r>
              <a:rPr lang="en-US" altLang="en-US" sz="2000" b="1" dirty="0">
                <a:solidFill>
                  <a:srgbClr val="00B050"/>
                </a:solidFill>
                <a:latin typeface="Arial" panose="020B0604020202020204" pitchFamily="34" charset="0"/>
                <a:cs typeface="Arial" panose="020B0604020202020204" pitchFamily="34" charset="0"/>
              </a:rPr>
              <a:t>MEA needs to be involved with any discussions that involve application and/or new interpretations of the MCEA so that MEA can;</a:t>
            </a:r>
            <a:endParaRPr lang="en-CA" altLang="en-US" sz="2000" dirty="0">
              <a:solidFill>
                <a:srgbClr val="00B050"/>
              </a:solidFill>
              <a:latin typeface="Arial" panose="020B0604020202020204" pitchFamily="34" charset="0"/>
              <a:cs typeface="Arial" panose="020B0604020202020204" pitchFamily="34" charset="0"/>
            </a:endParaRPr>
          </a:p>
          <a:p>
            <a:r>
              <a:rPr lang="en-US" altLang="en-US" sz="2000" b="1" dirty="0">
                <a:solidFill>
                  <a:srgbClr val="00B050"/>
                </a:solidFill>
                <a:latin typeface="Arial" panose="020B0604020202020204" pitchFamily="34" charset="0"/>
                <a:cs typeface="Arial" panose="020B0604020202020204" pitchFamily="34" charset="0"/>
              </a:rPr>
              <a:t>Report on the use and/or new interpretations of the MCEA, </a:t>
            </a:r>
            <a:endParaRPr lang="en-CA" altLang="en-US" sz="2000" dirty="0">
              <a:solidFill>
                <a:srgbClr val="00B050"/>
              </a:solidFill>
              <a:latin typeface="Arial" panose="020B0604020202020204" pitchFamily="34" charset="0"/>
              <a:cs typeface="Arial" panose="020B0604020202020204" pitchFamily="34" charset="0"/>
            </a:endParaRPr>
          </a:p>
          <a:p>
            <a:r>
              <a:rPr lang="en-US" altLang="en-US" sz="2000" b="1" dirty="0">
                <a:solidFill>
                  <a:srgbClr val="00B050"/>
                </a:solidFill>
                <a:latin typeface="Arial" panose="020B0604020202020204" pitchFamily="34" charset="0"/>
                <a:cs typeface="Arial" panose="020B0604020202020204" pitchFamily="34" charset="0"/>
              </a:rPr>
              <a:t>Include the outcome of any discussion into training material</a:t>
            </a:r>
            <a:endParaRPr lang="en-CA" altLang="en-US" sz="2000" dirty="0">
              <a:solidFill>
                <a:srgbClr val="00B050"/>
              </a:solidFill>
              <a:latin typeface="Arial" panose="020B0604020202020204" pitchFamily="34" charset="0"/>
              <a:cs typeface="Arial" panose="020B0604020202020204" pitchFamily="34" charset="0"/>
            </a:endParaRPr>
          </a:p>
          <a:p>
            <a:r>
              <a:rPr lang="en-US" altLang="en-US" sz="2000" b="1" dirty="0">
                <a:solidFill>
                  <a:srgbClr val="00B050"/>
                </a:solidFill>
                <a:latin typeface="Arial" panose="020B0604020202020204" pitchFamily="34" charset="0"/>
                <a:cs typeface="Arial" panose="020B0604020202020204" pitchFamily="34" charset="0"/>
              </a:rPr>
              <a:t>Represent the interests of all municipalities</a:t>
            </a:r>
            <a:endParaRPr lang="en-CA" altLang="en-US" sz="2000" dirty="0">
              <a:solidFill>
                <a:srgbClr val="00B050"/>
              </a:solidFill>
              <a:latin typeface="Arial" panose="020B0604020202020204" pitchFamily="34" charset="0"/>
              <a:cs typeface="Arial" panose="020B0604020202020204" pitchFamily="34" charset="0"/>
            </a:endParaRPr>
          </a:p>
        </p:txBody>
      </p:sp>
      <p:sp>
        <p:nvSpPr>
          <p:cNvPr id="72708" name="Slide Number Placeholder 3">
            <a:extLst>
              <a:ext uri="{FF2B5EF4-FFF2-40B4-BE49-F238E27FC236}">
                <a16:creationId xmlns:a16="http://schemas.microsoft.com/office/drawing/2014/main" id="{EEC9D96E-B619-D0B2-9BE6-3E8A7AEE4F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FA27F4-A248-4CA2-90F2-259A4C891E0C}" type="slidenum">
              <a:rPr lang="en-US" altLang="en-US" sz="1400" smtClean="0"/>
              <a:pPr>
                <a:spcBef>
                  <a:spcPct val="0"/>
                </a:spcBef>
                <a:buFontTx/>
                <a:buNone/>
              </a:pPr>
              <a:t>55</a:t>
            </a:fld>
            <a:endParaRPr lang="en-US" altLang="en-US" sz="1400"/>
          </a:p>
        </p:txBody>
      </p:sp>
      <p:sp>
        <p:nvSpPr>
          <p:cNvPr id="5" name="Right Triangle 4">
            <a:extLst>
              <a:ext uri="{FF2B5EF4-FFF2-40B4-BE49-F238E27FC236}">
                <a16:creationId xmlns:a16="http://schemas.microsoft.com/office/drawing/2014/main" id="{FE379CBE-D8E7-5835-CDCA-28476DA9826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333084FA-D24E-15F0-1BE4-74C3180B04B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EDF6196B-78C8-7532-FE49-0D4C3CD7D5EB}"/>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A46E4184-C3C2-56C5-30CF-4880A4918C03}"/>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78224C40-9E9C-92AF-4BE8-9F7E0CA44467}"/>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4BF04E-319E-C5E6-CF0F-3091B07F2094}"/>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61EA87D-8959-9B4C-7A8A-36E9B511DE45}"/>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2716" name="Picture 11" descr="A close up of a sign&#10;&#10;Description automatically generated">
            <a:extLst>
              <a:ext uri="{FF2B5EF4-FFF2-40B4-BE49-F238E27FC236}">
                <a16:creationId xmlns:a16="http://schemas.microsoft.com/office/drawing/2014/main" id="{D7D7DDCA-65F1-1F32-B8C2-A36BDF239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212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fade">
                                      <p:cBhvr>
                                        <p:cTn id="11" dur="500"/>
                                        <p:tgtEl>
                                          <p:spTgt spid="69635">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fade">
                                      <p:cBhvr>
                                        <p:cTn id="15" dur="500"/>
                                        <p:tgtEl>
                                          <p:spTgt spid="69635">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fade">
                                      <p:cBhvr>
                                        <p:cTn id="19" dur="500"/>
                                        <p:tgtEl>
                                          <p:spTgt spid="69635">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fade">
                                      <p:cBhvr>
                                        <p:cTn id="23"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Content Placeholder 2"/>
          <p:cNvSpPr>
            <a:spLocks noGrp="1" noChangeArrowheads="1"/>
          </p:cNvSpPr>
          <p:nvPr>
            <p:ph idx="1"/>
          </p:nvPr>
        </p:nvSpPr>
        <p:spPr>
          <a:xfrm>
            <a:off x="495300" y="1743075"/>
            <a:ext cx="8229600" cy="3840163"/>
          </a:xfrm>
        </p:spPr>
        <p:txBody>
          <a:bodyPr/>
          <a:lstStyle/>
          <a:p>
            <a:pPr marL="0" indent="0" algn="ctr" eaLnBrk="1" hangingPunct="1">
              <a:buFontTx/>
              <a:buNone/>
            </a:pPr>
            <a:endParaRPr lang="en-CA" altLang="en-US" sz="6600"/>
          </a:p>
          <a:p>
            <a:pPr marL="0" indent="0" algn="ctr" eaLnBrk="1" hangingPunct="1">
              <a:buFontTx/>
              <a:buNone/>
            </a:pPr>
            <a:r>
              <a:rPr lang="en-CA" altLang="en-US" sz="6600"/>
              <a:t>Questions?</a:t>
            </a:r>
          </a:p>
        </p:txBody>
      </p:sp>
      <p:sp>
        <p:nvSpPr>
          <p:cNvPr id="2037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04E52B-3127-4A4D-85F5-8A820BE0DDE6}" type="slidenum">
              <a:rPr lang="en-US" altLang="en-US" sz="1400"/>
              <a:pPr>
                <a:spcBef>
                  <a:spcPct val="0"/>
                </a:spcBef>
                <a:buFontTx/>
                <a:buNone/>
              </a:pPr>
              <a:t>56</a:t>
            </a:fld>
            <a:endParaRPr lang="en-US" altLang="en-US" sz="1400"/>
          </a:p>
        </p:txBody>
      </p:sp>
      <p:sp>
        <p:nvSpPr>
          <p:cNvPr id="5" name="Right Triangle 4"/>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3787" name="Picture 11" descr="A close up of a sig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8" name="Title 1"/>
          <p:cNvSpPr>
            <a:spLocks noGrp="1" noChangeArrowheads="1"/>
          </p:cNvSpPr>
          <p:nvPr>
            <p:ph type="title"/>
          </p:nvPr>
        </p:nvSpPr>
        <p:spPr>
          <a:xfrm>
            <a:off x="457200" y="722313"/>
            <a:ext cx="8229600" cy="762000"/>
          </a:xfrm>
        </p:spPr>
        <p:txBody>
          <a:bodyPr/>
          <a:lstStyle/>
          <a:p>
            <a:endParaRPr lang="en-CA" altLang="en-US"/>
          </a:p>
        </p:txBody>
      </p:sp>
    </p:spTree>
    <p:extLst>
      <p:ext uri="{BB962C8B-B14F-4D97-AF65-F5344CB8AC3E}">
        <p14:creationId xmlns:p14="http://schemas.microsoft.com/office/powerpoint/2010/main" val="1980572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1">
            <a:extLst>
              <a:ext uri="{FF2B5EF4-FFF2-40B4-BE49-F238E27FC236}">
                <a16:creationId xmlns:a16="http://schemas.microsoft.com/office/drawing/2014/main" id="{B1F3F48D-6DA6-82C8-4B1C-7B16970FC0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663" y="1435100"/>
            <a:ext cx="844867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Slide Number Placeholder 3">
            <a:extLst>
              <a:ext uri="{FF2B5EF4-FFF2-40B4-BE49-F238E27FC236}">
                <a16:creationId xmlns:a16="http://schemas.microsoft.com/office/drawing/2014/main" id="{41DEE8C9-BF10-11A3-EDEB-D90D18791C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1C074F-8976-4225-8963-24A433E2DC3A}" type="slidenum">
              <a:rPr lang="en-US" altLang="en-US" sz="1400" smtClean="0"/>
              <a:pPr>
                <a:spcBef>
                  <a:spcPct val="0"/>
                </a:spcBef>
                <a:buFontTx/>
                <a:buNone/>
              </a:pPr>
              <a:t>57</a:t>
            </a:fld>
            <a:endParaRPr lang="en-US" altLang="en-US" sz="1400"/>
          </a:p>
        </p:txBody>
      </p:sp>
      <p:sp>
        <p:nvSpPr>
          <p:cNvPr id="5" name="Right Triangle 4">
            <a:extLst>
              <a:ext uri="{FF2B5EF4-FFF2-40B4-BE49-F238E27FC236}">
                <a16:creationId xmlns:a16="http://schemas.microsoft.com/office/drawing/2014/main" id="{C8DA7132-F143-B551-FE8B-58E06D4D9D32}"/>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AC69C27C-3F16-DAD5-3638-4FB511AF222F}"/>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D2B2BC98-038E-008F-D3A5-69E00AFD67A2}"/>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1FE4602C-6166-7017-D414-5B202DF2AD36}"/>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50CF325E-6134-364A-6FB6-D1C249292A4E}"/>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C9FFE66-1C60-F016-2F1F-81D13564D9E5}"/>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411A11F-45EF-2C82-617D-7003536B1F0E}"/>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6139" name="Picture 10" descr="A close up of a sign&#10;&#10;Description automatically generated">
            <a:extLst>
              <a:ext uri="{FF2B5EF4-FFF2-40B4-BE49-F238E27FC236}">
                <a16:creationId xmlns:a16="http://schemas.microsoft.com/office/drawing/2014/main" id="{127E78FD-6E9A-9854-691A-CA9EA3215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419FBC9A-ED8A-32D0-5A21-E3BCD9C84D2B}"/>
              </a:ext>
            </a:extLst>
          </p:cNvPr>
          <p:cNvSpPr txBox="1">
            <a:spLocks/>
          </p:cNvSpPr>
          <p:nvPr/>
        </p:nvSpPr>
        <p:spPr bwMode="auto">
          <a:xfrm>
            <a:off x="457200" y="358775"/>
            <a:ext cx="8229600" cy="706438"/>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endParaRPr lang="en-CA" altLang="en-US" b="1" kern="0" dirty="0">
              <a:cs typeface="Arial" panose="020B0604020202020204" pitchFamily="34" charset="0"/>
            </a:endParaRPr>
          </a:p>
        </p:txBody>
      </p:sp>
      <p:sp>
        <p:nvSpPr>
          <p:cNvPr id="15" name="Rectangle: Top Corners Rounded 14">
            <a:extLst>
              <a:ext uri="{FF2B5EF4-FFF2-40B4-BE49-F238E27FC236}">
                <a16:creationId xmlns:a16="http://schemas.microsoft.com/office/drawing/2014/main" id="{48E27CC9-9481-A3F6-2968-7903688B6AF3}"/>
              </a:ext>
            </a:extLst>
          </p:cNvPr>
          <p:cNvSpPr/>
          <p:nvPr/>
        </p:nvSpPr>
        <p:spPr>
          <a:xfrm rot="16200000">
            <a:off x="3648868" y="1129507"/>
            <a:ext cx="2608263" cy="7708900"/>
          </a:xfrm>
          <a:prstGeom prst="round2SameRect">
            <a:avLst>
              <a:gd name="adj1" fmla="val 48284"/>
              <a:gd name="adj2" fmla="val 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CA" dirty="0"/>
          </a:p>
        </p:txBody>
      </p:sp>
      <p:sp>
        <p:nvSpPr>
          <p:cNvPr id="176142" name="TextBox 18">
            <a:extLst>
              <a:ext uri="{FF2B5EF4-FFF2-40B4-BE49-F238E27FC236}">
                <a16:creationId xmlns:a16="http://schemas.microsoft.com/office/drawing/2014/main" id="{FB418791-DE10-5638-A0CE-F66F44A04D1F}"/>
              </a:ext>
            </a:extLst>
          </p:cNvPr>
          <p:cNvSpPr txBox="1">
            <a:spLocks noChangeArrowheads="1"/>
          </p:cNvSpPr>
          <p:nvPr/>
        </p:nvSpPr>
        <p:spPr bwMode="auto">
          <a:xfrm>
            <a:off x="2030413" y="3732213"/>
            <a:ext cx="69119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MCEA 2023 Appendix 1 – Roads		May 12 2023</a:t>
            </a:r>
          </a:p>
          <a:p>
            <a:pPr>
              <a:spcBef>
                <a:spcPct val="0"/>
              </a:spcBef>
              <a:buFontTx/>
              <a:buNone/>
            </a:pPr>
            <a:r>
              <a:rPr lang="en-US" altLang="en-US" sz="1800" dirty="0"/>
              <a:t>MCEA 2023 Appendix 1 – W/WW		May 15 2023</a:t>
            </a:r>
          </a:p>
          <a:p>
            <a:pPr>
              <a:spcBef>
                <a:spcPct val="0"/>
              </a:spcBef>
              <a:buFontTx/>
              <a:buNone/>
            </a:pPr>
            <a:r>
              <a:rPr lang="en-US" altLang="en-US" sz="1800" dirty="0"/>
              <a:t>MCEA 2023 Appendix 1 – Transit		Oct 25, 2023</a:t>
            </a:r>
          </a:p>
          <a:p>
            <a:pPr>
              <a:spcBef>
                <a:spcPct val="0"/>
              </a:spcBef>
              <a:buFontTx/>
              <a:buNone/>
            </a:pPr>
            <a:r>
              <a:rPr lang="en-US" altLang="en-US" sz="1800" dirty="0"/>
              <a:t>Heritage Bridge Checklist				May 16 2023</a:t>
            </a:r>
          </a:p>
          <a:p>
            <a:pPr>
              <a:spcBef>
                <a:spcPct val="0"/>
              </a:spcBef>
              <a:buFontTx/>
              <a:buNone/>
            </a:pPr>
            <a:r>
              <a:rPr lang="en-US" altLang="en-US" sz="1800" dirty="0"/>
              <a:t>Archeology Screening Process (ASP)	Oct 24, 2023</a:t>
            </a:r>
          </a:p>
          <a:p>
            <a:pPr>
              <a:spcBef>
                <a:spcPct val="0"/>
              </a:spcBef>
              <a:buFontTx/>
              <a:buNone/>
            </a:pPr>
            <a:r>
              <a:rPr lang="en-US" altLang="en-US" sz="1800" dirty="0"/>
              <a:t>MCEA 2023 Part A 					Oct 25, 2023</a:t>
            </a:r>
          </a:p>
          <a:p>
            <a:pPr>
              <a:spcBef>
                <a:spcPct val="0"/>
              </a:spcBef>
              <a:buFontTx/>
              <a:buNone/>
            </a:pPr>
            <a:r>
              <a:rPr lang="en-US" altLang="en-US" sz="1800" dirty="0"/>
              <a:t>Intro to MCEA Workshop				Oct 17-19, 2023</a:t>
            </a:r>
          </a:p>
          <a:p>
            <a:pPr>
              <a:spcBef>
                <a:spcPct val="0"/>
              </a:spcBef>
              <a:buFontTx/>
              <a:buNone/>
            </a:pPr>
            <a:r>
              <a:rPr lang="en-US" altLang="en-US" sz="1800" dirty="0"/>
              <a:t>Collector Road Screening Process		Oct 24, 2023</a:t>
            </a:r>
          </a:p>
          <a:p>
            <a:pPr>
              <a:spcBef>
                <a:spcPct val="0"/>
              </a:spcBef>
              <a:buFontTx/>
              <a:buNone/>
            </a:pPr>
            <a:r>
              <a:rPr lang="en-US" altLang="en-US" sz="1800" dirty="0"/>
              <a:t>MCEA Annual Fall Update 				Oct 24, 2023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a:extLst>
              <a:ext uri="{FF2B5EF4-FFF2-40B4-BE49-F238E27FC236}">
                <a16:creationId xmlns:a16="http://schemas.microsoft.com/office/drawing/2014/main" id="{C04427D5-07C2-7776-DC20-5FF23510EF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557213" indent="-214313">
              <a:spcBef>
                <a:spcPct val="20000"/>
              </a:spcBef>
              <a:buChar char="–"/>
              <a:defRPr sz="2800">
                <a:solidFill>
                  <a:schemeClr val="tx1"/>
                </a:solidFill>
                <a:latin typeface="Arial" panose="020B0604020202020204" pitchFamily="34" charset="0"/>
              </a:defRPr>
            </a:lvl2pPr>
            <a:lvl3pPr marL="857250" indent="-171450">
              <a:spcBef>
                <a:spcPct val="20000"/>
              </a:spcBef>
              <a:buChar char="•"/>
              <a:defRPr sz="2400">
                <a:solidFill>
                  <a:schemeClr val="tx1"/>
                </a:solidFill>
                <a:latin typeface="Arial" panose="020B0604020202020204" pitchFamily="34" charset="0"/>
              </a:defRPr>
            </a:lvl3pPr>
            <a:lvl4pPr marL="1200150" indent="-171450">
              <a:spcBef>
                <a:spcPct val="20000"/>
              </a:spcBef>
              <a:buChar char="–"/>
              <a:defRPr sz="2000">
                <a:solidFill>
                  <a:schemeClr val="tx1"/>
                </a:solidFill>
                <a:latin typeface="Arial" panose="020B0604020202020204" pitchFamily="34" charset="0"/>
              </a:defRPr>
            </a:lvl4pPr>
            <a:lvl5pPr marL="1543050" indent="-171450">
              <a:spcBef>
                <a:spcPct val="20000"/>
              </a:spcBef>
              <a:buChar char="»"/>
              <a:defRPr sz="2000">
                <a:solidFill>
                  <a:schemeClr val="tx1"/>
                </a:solidFill>
                <a:latin typeface="Arial" panose="020B0604020202020204" pitchFamily="34" charset="0"/>
              </a:defRPr>
            </a:lvl5pPr>
            <a:lvl6pPr marL="2000250" indent="-171450" eaLnBrk="0" fontAlgn="base" hangingPunct="0">
              <a:spcBef>
                <a:spcPct val="20000"/>
              </a:spcBef>
              <a:spcAft>
                <a:spcPct val="0"/>
              </a:spcAft>
              <a:buChar char="»"/>
              <a:defRPr sz="2000">
                <a:solidFill>
                  <a:schemeClr val="tx1"/>
                </a:solidFill>
                <a:latin typeface="Arial" panose="020B0604020202020204" pitchFamily="34" charset="0"/>
              </a:defRPr>
            </a:lvl6pPr>
            <a:lvl7pPr marL="2457450" indent="-171450" eaLnBrk="0" fontAlgn="base" hangingPunct="0">
              <a:spcBef>
                <a:spcPct val="20000"/>
              </a:spcBef>
              <a:spcAft>
                <a:spcPct val="0"/>
              </a:spcAft>
              <a:buChar char="»"/>
              <a:defRPr sz="2000">
                <a:solidFill>
                  <a:schemeClr val="tx1"/>
                </a:solidFill>
                <a:latin typeface="Arial" panose="020B0604020202020204" pitchFamily="34" charset="0"/>
              </a:defRPr>
            </a:lvl7pPr>
            <a:lvl8pPr marL="2914650" indent="-171450" eaLnBrk="0" fontAlgn="base" hangingPunct="0">
              <a:spcBef>
                <a:spcPct val="20000"/>
              </a:spcBef>
              <a:spcAft>
                <a:spcPct val="0"/>
              </a:spcAft>
              <a:buChar char="»"/>
              <a:defRPr sz="2000">
                <a:solidFill>
                  <a:schemeClr val="tx1"/>
                </a:solidFill>
                <a:latin typeface="Arial" panose="020B0604020202020204" pitchFamily="34" charset="0"/>
              </a:defRPr>
            </a:lvl8pPr>
            <a:lvl9pPr marL="3371850" indent="-17145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9A1218-CEFB-4454-BD36-249338A2282A}" type="slidenum">
              <a:rPr lang="en-US" altLang="en-US" sz="1000" smtClean="0"/>
              <a:pPr>
                <a:spcBef>
                  <a:spcPct val="0"/>
                </a:spcBef>
                <a:buFontTx/>
                <a:buNone/>
              </a:pPr>
              <a:t>58</a:t>
            </a:fld>
            <a:endParaRPr lang="en-US" altLang="en-US" sz="1000"/>
          </a:p>
        </p:txBody>
      </p:sp>
      <p:sp>
        <p:nvSpPr>
          <p:cNvPr id="65539" name="Title 1">
            <a:extLst>
              <a:ext uri="{FF2B5EF4-FFF2-40B4-BE49-F238E27FC236}">
                <a16:creationId xmlns:a16="http://schemas.microsoft.com/office/drawing/2014/main" id="{A2040249-8B99-BFAD-45F8-DD3F55AF9331}"/>
              </a:ext>
            </a:extLst>
          </p:cNvPr>
          <p:cNvSpPr>
            <a:spLocks noGrp="1" noChangeArrowheads="1"/>
          </p:cNvSpPr>
          <p:nvPr>
            <p:ph type="title" idx="4294967295"/>
          </p:nvPr>
        </p:nvSpPr>
        <p:spPr>
          <a:xfrm>
            <a:off x="1028700" y="687388"/>
            <a:ext cx="6721475" cy="1038225"/>
          </a:xfrm>
        </p:spPr>
        <p:txBody>
          <a:bodyPr/>
          <a:lstStyle/>
          <a:p>
            <a:endParaRPr lang="en-CA" altLang="en-US" sz="3600" b="1">
              <a:cs typeface="Arial" panose="020B0604020202020204" pitchFamily="34" charset="0"/>
            </a:endParaRPr>
          </a:p>
        </p:txBody>
      </p:sp>
      <p:sp>
        <p:nvSpPr>
          <p:cNvPr id="65540" name="Content Placeholder 2">
            <a:extLst>
              <a:ext uri="{FF2B5EF4-FFF2-40B4-BE49-F238E27FC236}">
                <a16:creationId xmlns:a16="http://schemas.microsoft.com/office/drawing/2014/main" id="{47593358-4B5D-E5FC-5C63-46BCBAD8ACDC}"/>
              </a:ext>
            </a:extLst>
          </p:cNvPr>
          <p:cNvSpPr>
            <a:spLocks noGrp="1" noChangeArrowheads="1"/>
          </p:cNvSpPr>
          <p:nvPr>
            <p:ph idx="4294967295"/>
          </p:nvPr>
        </p:nvSpPr>
        <p:spPr>
          <a:xfrm>
            <a:off x="190500" y="1595438"/>
            <a:ext cx="8763000" cy="5337175"/>
          </a:xfrm>
        </p:spPr>
        <p:txBody>
          <a:bodyPr/>
          <a:lstStyle/>
          <a:p>
            <a:pPr marL="0" indent="0">
              <a:buFontTx/>
              <a:buNone/>
            </a:pPr>
            <a:endParaRPr lang="en-CA" altLang="en-US" sz="2400" dirty="0">
              <a:cs typeface="Arial" panose="020B0604020202020204" pitchFamily="34" charset="0"/>
            </a:endParaRPr>
          </a:p>
          <a:p>
            <a:pPr marL="0" indent="0" algn="ctr">
              <a:buFontTx/>
              <a:buNone/>
            </a:pPr>
            <a:endParaRPr lang="en-CA" altLang="en-US" sz="4800" dirty="0">
              <a:cs typeface="Arial" panose="020B0604020202020204" pitchFamily="34" charset="0"/>
            </a:endParaRPr>
          </a:p>
        </p:txBody>
      </p:sp>
      <p:sp>
        <p:nvSpPr>
          <p:cNvPr id="13" name="Right Triangle 12">
            <a:extLst>
              <a:ext uri="{FF2B5EF4-FFF2-40B4-BE49-F238E27FC236}">
                <a16:creationId xmlns:a16="http://schemas.microsoft.com/office/drawing/2014/main" id="{FB683E62-337A-8C00-7623-2C80CDEB110B}"/>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 name="Right Triangle 13">
            <a:extLst>
              <a:ext uri="{FF2B5EF4-FFF2-40B4-BE49-F238E27FC236}">
                <a16:creationId xmlns:a16="http://schemas.microsoft.com/office/drawing/2014/main" id="{7DA4085F-BC94-F5C4-0888-D54DF032E94B}"/>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Right Triangle 14">
            <a:extLst>
              <a:ext uri="{FF2B5EF4-FFF2-40B4-BE49-F238E27FC236}">
                <a16:creationId xmlns:a16="http://schemas.microsoft.com/office/drawing/2014/main" id="{8FCD7A9C-3031-BFE9-77A5-AD1E0EA68935}"/>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6" name="Right Triangle 15">
            <a:extLst>
              <a:ext uri="{FF2B5EF4-FFF2-40B4-BE49-F238E27FC236}">
                <a16:creationId xmlns:a16="http://schemas.microsoft.com/office/drawing/2014/main" id="{DB0A4150-C53D-53CE-2C7B-F7BB9CEFF45C}"/>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7" name="Straight Connector 16">
            <a:extLst>
              <a:ext uri="{FF2B5EF4-FFF2-40B4-BE49-F238E27FC236}">
                <a16:creationId xmlns:a16="http://schemas.microsoft.com/office/drawing/2014/main" id="{A6F7910E-3419-2848-001E-C82ADF0C8D08}"/>
              </a:ext>
            </a:extLst>
          </p:cNvPr>
          <p:cNvCxnSpPr>
            <a:cxnSpLocks/>
            <a:endCxn id="15"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039FD9-43BE-CD82-E02B-A2D865893BB0}"/>
              </a:ext>
            </a:extLst>
          </p:cNvPr>
          <p:cNvCxnSpPr>
            <a:cxnSpLocks/>
            <a:stCxn id="16" idx="3"/>
            <a:endCxn id="15"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971890-52C8-4024-C1AD-5B409B6E22F6}"/>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5548" name="Picture 10" descr="A close up of a sign&#10;&#10;Description automatically generated">
            <a:extLst>
              <a:ext uri="{FF2B5EF4-FFF2-40B4-BE49-F238E27FC236}">
                <a16:creationId xmlns:a16="http://schemas.microsoft.com/office/drawing/2014/main" id="{EF23094C-1295-1D56-7506-24D2BAA02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F92D76F-2F53-AEF2-9EDE-25E4FFE9F35C}"/>
              </a:ext>
            </a:extLst>
          </p:cNvPr>
          <p:cNvSpPr txBox="1"/>
          <p:nvPr/>
        </p:nvSpPr>
        <p:spPr>
          <a:xfrm>
            <a:off x="381000" y="2061329"/>
            <a:ext cx="4592096" cy="2523768"/>
          </a:xfrm>
          <a:prstGeom prst="rect">
            <a:avLst/>
          </a:prstGeom>
          <a:noFill/>
        </p:spPr>
        <p:txBody>
          <a:bodyPr wrap="square">
            <a:spAutoFit/>
          </a:bodyPr>
          <a:lstStyle/>
          <a:p>
            <a:pPr algn="l"/>
            <a:endParaRPr lang="en-CA"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 </a:t>
            </a:r>
            <a:r>
              <a:rPr lang="en-US" sz="1800" b="1" i="0" u="none" strike="noStrike" baseline="0" dirty="0">
                <a:solidFill>
                  <a:srgbClr val="000000"/>
                </a:solidFill>
                <a:latin typeface="Calibri" panose="020F0502020204030204" pitchFamily="34" charset="0"/>
              </a:rPr>
              <a:t>The MEA is pleased to announce it has published a new Municipal Class Environmental Assessment (MCEA) User Guide (September 2023). It provides practitioners with useful information, advice, and interpretation of the MCEA. </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You can purchase the new user guide via the QR code below: </a:t>
            </a:r>
            <a:endParaRPr lang="en-CA" dirty="0"/>
          </a:p>
        </p:txBody>
      </p:sp>
      <p:pic>
        <p:nvPicPr>
          <p:cNvPr id="7" name="Picture 6">
            <a:extLst>
              <a:ext uri="{FF2B5EF4-FFF2-40B4-BE49-F238E27FC236}">
                <a16:creationId xmlns:a16="http://schemas.microsoft.com/office/drawing/2014/main" id="{B6891B94-E49D-8344-8C7E-059E3BC4CCE9}"/>
              </a:ext>
            </a:extLst>
          </p:cNvPr>
          <p:cNvPicPr>
            <a:picLocks noChangeAspect="1"/>
          </p:cNvPicPr>
          <p:nvPr/>
        </p:nvPicPr>
        <p:blipFill>
          <a:blip r:embed="rId4"/>
          <a:stretch>
            <a:fillRect/>
          </a:stretch>
        </p:blipFill>
        <p:spPr>
          <a:xfrm>
            <a:off x="1993275" y="4264025"/>
            <a:ext cx="2396162" cy="2384182"/>
          </a:xfrm>
          <a:prstGeom prst="rect">
            <a:avLst/>
          </a:prstGeom>
        </p:spPr>
      </p:pic>
      <p:pic>
        <p:nvPicPr>
          <p:cNvPr id="9" name="Picture 8">
            <a:extLst>
              <a:ext uri="{FF2B5EF4-FFF2-40B4-BE49-F238E27FC236}">
                <a16:creationId xmlns:a16="http://schemas.microsoft.com/office/drawing/2014/main" id="{17D4C70E-BCFB-6F25-72ED-876244606F4D}"/>
              </a:ext>
            </a:extLst>
          </p:cNvPr>
          <p:cNvPicPr>
            <a:picLocks noChangeAspect="1"/>
          </p:cNvPicPr>
          <p:nvPr/>
        </p:nvPicPr>
        <p:blipFill>
          <a:blip r:embed="rId5"/>
          <a:stretch>
            <a:fillRect/>
          </a:stretch>
        </p:blipFill>
        <p:spPr>
          <a:xfrm>
            <a:off x="5036992" y="995794"/>
            <a:ext cx="3410095" cy="4526286"/>
          </a:xfrm>
          <a:prstGeom prst="rect">
            <a:avLst/>
          </a:prstGeom>
        </p:spPr>
      </p:pic>
      <p:pic>
        <p:nvPicPr>
          <p:cNvPr id="10" name="Picture 10" descr="A close up of a sign&#10;&#10;Description automatically generated">
            <a:extLst>
              <a:ext uri="{FF2B5EF4-FFF2-40B4-BE49-F238E27FC236}">
                <a16:creationId xmlns:a16="http://schemas.microsoft.com/office/drawing/2014/main" id="{84467AF9-59D6-A45D-4ED6-F934F21A98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892968"/>
            <a:ext cx="42672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F30707AA-9929-DC7F-C117-786FEC1417F5}"/>
              </a:ext>
            </a:extLst>
          </p:cNvPr>
          <p:cNvSpPr txBox="1"/>
          <p:nvPr/>
        </p:nvSpPr>
        <p:spPr>
          <a:xfrm>
            <a:off x="4551904" y="5709186"/>
            <a:ext cx="4592096" cy="646331"/>
          </a:xfrm>
          <a:prstGeom prst="rect">
            <a:avLst/>
          </a:prstGeom>
          <a:noFill/>
        </p:spPr>
        <p:txBody>
          <a:bodyPr wrap="square">
            <a:spAutoFit/>
          </a:bodyPr>
          <a:lstStyle/>
          <a:p>
            <a:r>
              <a:rPr lang="en-CA" dirty="0"/>
              <a:t>https://municipalclassea.ca/access/login.html?redirect=%2Fmanual-purchase.html</a:t>
            </a:r>
          </a:p>
        </p:txBody>
      </p:sp>
    </p:spTree>
    <p:extLst>
      <p:ext uri="{BB962C8B-B14F-4D97-AF65-F5344CB8AC3E}">
        <p14:creationId xmlns:p14="http://schemas.microsoft.com/office/powerpoint/2010/main" val="12446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Content Placeholder 2">
            <a:extLst>
              <a:ext uri="{FF2B5EF4-FFF2-40B4-BE49-F238E27FC236}">
                <a16:creationId xmlns:a16="http://schemas.microsoft.com/office/drawing/2014/main" id="{1A9CA7F8-C295-4FE5-9815-ECDAF17CF209}"/>
              </a:ext>
            </a:extLst>
          </p:cNvPr>
          <p:cNvSpPr>
            <a:spLocks noGrp="1" noChangeArrowheads="1"/>
          </p:cNvSpPr>
          <p:nvPr>
            <p:ph idx="1"/>
          </p:nvPr>
        </p:nvSpPr>
        <p:spPr>
          <a:xfrm>
            <a:off x="544285" y="2809519"/>
            <a:ext cx="8229600" cy="3390900"/>
          </a:xfrm>
        </p:spPr>
        <p:txBody>
          <a:bodyPr anchor="ctr">
            <a:normAutofit fontScale="92500" lnSpcReduction="10000"/>
          </a:bodyPr>
          <a:lstStyle/>
          <a:p>
            <a:pPr marL="0" indent="0" algn="ctr">
              <a:buFontTx/>
              <a:buNone/>
            </a:pPr>
            <a:r>
              <a:rPr lang="en-CA" altLang="en-US" sz="4800" b="1" dirty="0"/>
              <a:t>QUESTIONS</a:t>
            </a:r>
            <a:br>
              <a:rPr lang="en-CA" altLang="en-US" sz="2600" dirty="0">
                <a:solidFill>
                  <a:schemeClr val="bg1"/>
                </a:solidFill>
              </a:rPr>
            </a:br>
            <a:r>
              <a:rPr lang="en-CA" altLang="en-US" sz="2600" dirty="0">
                <a:solidFill>
                  <a:schemeClr val="bg1"/>
                </a:solidFill>
                <a:hlinkClick r:id="rId2"/>
              </a:rPr>
              <a:t>www.MunicipalEngineers.on.ca/Resources/</a:t>
            </a:r>
            <a:r>
              <a:rPr lang="en-CA" altLang="en-US" sz="2600" b="1" dirty="0">
                <a:solidFill>
                  <a:schemeClr val="accent1"/>
                </a:solidFill>
                <a:hlinkClick r:id="rId3">
                  <a:extLst>
                    <a:ext uri="{A12FA001-AC4F-418D-AE19-62706E023703}">
                      <ahyp:hlinkClr xmlns:ahyp="http://schemas.microsoft.com/office/drawing/2018/hyperlinkcolor" val="tx"/>
                    </a:ext>
                  </a:extLst>
                </a:hlinkClick>
              </a:rPr>
              <a:t>Ask</a:t>
            </a:r>
            <a:r>
              <a:rPr lang="en-CA" altLang="en-US" sz="2600" dirty="0">
                <a:solidFill>
                  <a:schemeClr val="accent1"/>
                </a:solidFill>
                <a:hlinkClick r:id="rId3">
                  <a:extLst>
                    <a:ext uri="{A12FA001-AC4F-418D-AE19-62706E023703}">
                      <ahyp:hlinkClr xmlns:ahyp="http://schemas.microsoft.com/office/drawing/2018/hyperlinkcolor" val="tx"/>
                    </a:ext>
                  </a:extLst>
                </a:hlinkClick>
              </a:rPr>
              <a:t>-</a:t>
            </a:r>
            <a:r>
              <a:rPr lang="en-CA" altLang="en-US" sz="2600" b="1" dirty="0">
                <a:solidFill>
                  <a:schemeClr val="accent1"/>
                </a:solidFill>
                <a:hlinkClick r:id="rId3">
                  <a:extLst>
                    <a:ext uri="{A12FA001-AC4F-418D-AE19-62706E023703}">
                      <ahyp:hlinkClr xmlns:ahyp="http://schemas.microsoft.com/office/drawing/2018/hyperlinkcolor" val="tx"/>
                    </a:ext>
                  </a:extLst>
                </a:hlinkClick>
              </a:rPr>
              <a:t>An</a:t>
            </a:r>
            <a:r>
              <a:rPr lang="en-CA" altLang="en-US" sz="2600" dirty="0">
                <a:solidFill>
                  <a:schemeClr val="accent1"/>
                </a:solidFill>
                <a:hlinkClick r:id="rId3">
                  <a:extLst>
                    <a:ext uri="{A12FA001-AC4F-418D-AE19-62706E023703}">
                      <ahyp:hlinkClr xmlns:ahyp="http://schemas.microsoft.com/office/drawing/2018/hyperlinkcolor" val="tx"/>
                    </a:ext>
                  </a:extLst>
                </a:hlinkClick>
              </a:rPr>
              <a:t>-</a:t>
            </a:r>
            <a:r>
              <a:rPr lang="en-CA" altLang="en-US" sz="2600" b="1" dirty="0">
                <a:solidFill>
                  <a:schemeClr val="accent1"/>
                </a:solidFill>
                <a:hlinkClick r:id="rId3">
                  <a:extLst>
                    <a:ext uri="{A12FA001-AC4F-418D-AE19-62706E023703}">
                      <ahyp:hlinkClr xmlns:ahyp="http://schemas.microsoft.com/office/drawing/2018/hyperlinkcolor" val="tx"/>
                    </a:ext>
                  </a:extLst>
                </a:hlinkClick>
              </a:rPr>
              <a:t>Expert</a:t>
            </a:r>
            <a:r>
              <a:rPr lang="en-CA" altLang="en-US" sz="2600" dirty="0">
                <a:solidFill>
                  <a:schemeClr val="accent1"/>
                </a:solidFill>
                <a:hlinkClick r:id="rId3">
                  <a:extLst>
                    <a:ext uri="{A12FA001-AC4F-418D-AE19-62706E023703}">
                      <ahyp:hlinkClr xmlns:ahyp="http://schemas.microsoft.com/office/drawing/2018/hyperlinkcolor" val="tx"/>
                    </a:ext>
                  </a:extLst>
                </a:hlinkClick>
              </a:rPr>
              <a:t>.</a:t>
            </a:r>
            <a:r>
              <a:rPr lang="en-CA" altLang="en-US" sz="2600" dirty="0">
                <a:solidFill>
                  <a:schemeClr val="bg1"/>
                </a:solidFill>
                <a:hlinkClick r:id="rId3">
                  <a:extLst>
                    <a:ext uri="{A12FA001-AC4F-418D-AE19-62706E023703}">
                      <ahyp:hlinkClr xmlns:ahyp="http://schemas.microsoft.com/office/drawing/2018/hyperlinkcolor" val="tx"/>
                    </a:ext>
                  </a:extLst>
                </a:hlinkClick>
              </a:rPr>
              <a:t>html</a:t>
            </a:r>
            <a:endParaRPr lang="en-CA" altLang="en-US" sz="2600" dirty="0">
              <a:solidFill>
                <a:schemeClr val="bg1"/>
              </a:solidFill>
            </a:endParaRPr>
          </a:p>
          <a:p>
            <a:pPr marL="0" indent="0" algn="ctr">
              <a:buFontTx/>
              <a:buNone/>
            </a:pPr>
            <a:endParaRPr lang="en-CA" altLang="en-US" sz="2600" dirty="0">
              <a:solidFill>
                <a:schemeClr val="bg1"/>
              </a:solidFill>
            </a:endParaRPr>
          </a:p>
          <a:p>
            <a:pPr marL="0" indent="0" algn="ctr">
              <a:buNone/>
            </a:pPr>
            <a:r>
              <a:rPr lang="en-CA" sz="2600" b="1" dirty="0">
                <a:latin typeface="Arial" panose="020B0604020202020204" pitchFamily="34" charset="0"/>
                <a:cs typeface="Arial" panose="020B0604020202020204" pitchFamily="34" charset="0"/>
              </a:rPr>
              <a:t>A Recording of this Presentation and a Copy of the Slideshow will be Posted on the MCEA Web Site</a:t>
            </a:r>
          </a:p>
          <a:p>
            <a:pPr marL="0" indent="0" algn="ctr">
              <a:buNone/>
            </a:pPr>
            <a:r>
              <a:rPr lang="en-CA" sz="2600" b="1" dirty="0">
                <a:latin typeface="Arial" panose="020B0604020202020204" pitchFamily="34" charset="0"/>
                <a:cs typeface="Arial" panose="020B0604020202020204" pitchFamily="34" charset="0"/>
                <a:hlinkClick r:id="rId4"/>
              </a:rPr>
              <a:t>www.municipalclassea.ca</a:t>
            </a:r>
            <a:endParaRPr lang="en-CA" sz="2600" b="1" dirty="0">
              <a:latin typeface="Arial" panose="020B0604020202020204" pitchFamily="34" charset="0"/>
              <a:cs typeface="Arial" panose="020B0604020202020204" pitchFamily="34" charset="0"/>
            </a:endParaRPr>
          </a:p>
          <a:p>
            <a:pPr marL="0" indent="0" algn="ctr">
              <a:buNone/>
            </a:pPr>
            <a:endParaRPr lang="en-CA" sz="2000" b="1" dirty="0">
              <a:latin typeface="Arial" panose="020B0604020202020204" pitchFamily="34" charset="0"/>
              <a:cs typeface="Arial" panose="020B0604020202020204" pitchFamily="34" charset="0"/>
            </a:endParaRPr>
          </a:p>
          <a:p>
            <a:pPr marL="0" indent="0" algn="ctr">
              <a:buFontTx/>
              <a:buNone/>
            </a:pPr>
            <a:r>
              <a:rPr lang="en-CA" altLang="en-US" sz="2000" dirty="0">
                <a:solidFill>
                  <a:schemeClr val="bg1"/>
                </a:solidFill>
              </a:rPr>
              <a:t>Paul Knowles, P.Eng</a:t>
            </a:r>
            <a:endParaRPr lang="en-CA" altLang="en-US" sz="5400" dirty="0">
              <a:solidFill>
                <a:schemeClr val="bg1"/>
              </a:solidFill>
            </a:endParaRPr>
          </a:p>
        </p:txBody>
      </p:sp>
      <p:pic>
        <p:nvPicPr>
          <p:cNvPr id="64532" name="Picture 10" descr="A close up of a sign&#10;&#10;Description automatically generated">
            <a:extLst>
              <a:ext uri="{FF2B5EF4-FFF2-40B4-BE49-F238E27FC236}">
                <a16:creationId xmlns:a16="http://schemas.microsoft.com/office/drawing/2014/main" id="{0D7231DB-82F3-4DBE-8E8C-8EAC35102C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914400"/>
            <a:ext cx="42672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15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64532"/>
                                        </p:tgtEl>
                                        <p:attrNameLst>
                                          <p:attrName>style.visibility</p:attrName>
                                        </p:attrNameLst>
                                      </p:cBhvr>
                                      <p:to>
                                        <p:strVal val="visible"/>
                                      </p:to>
                                    </p:set>
                                    <p:animEffect transition="in" filter="fade">
                                      <p:cBhvr>
                                        <p:cTn id="7" dur="1000"/>
                                        <p:tgtEl>
                                          <p:spTgt spid="6453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4518">
                                            <p:txEl>
                                              <p:pRg st="0" end="0"/>
                                            </p:txEl>
                                          </p:spTgt>
                                        </p:tgtEl>
                                        <p:attrNameLst>
                                          <p:attrName>style.visibility</p:attrName>
                                        </p:attrNameLst>
                                      </p:cBhvr>
                                      <p:to>
                                        <p:strVal val="visible"/>
                                      </p:to>
                                    </p:set>
                                    <p:animEffect transition="in" filter="fade">
                                      <p:cBhvr>
                                        <p:cTn id="10" dur="1000"/>
                                        <p:tgtEl>
                                          <p:spTgt spid="645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4518">
                                            <p:txEl>
                                              <p:pRg st="2" end="2"/>
                                            </p:txEl>
                                          </p:spTgt>
                                        </p:tgtEl>
                                        <p:attrNameLst>
                                          <p:attrName>style.visibility</p:attrName>
                                        </p:attrNameLst>
                                      </p:cBhvr>
                                      <p:to>
                                        <p:strVal val="visible"/>
                                      </p:to>
                                    </p:set>
                                    <p:animEffect transition="in" filter="fade">
                                      <p:cBhvr>
                                        <p:cTn id="15" dur="500"/>
                                        <p:tgtEl>
                                          <p:spTgt spid="6451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518">
                                            <p:txEl>
                                              <p:pRg st="3" end="3"/>
                                            </p:txEl>
                                          </p:spTgt>
                                        </p:tgtEl>
                                        <p:attrNameLst>
                                          <p:attrName>style.visibility</p:attrName>
                                        </p:attrNameLst>
                                      </p:cBhvr>
                                      <p:to>
                                        <p:strVal val="visible"/>
                                      </p:to>
                                    </p:set>
                                    <p:animEffect transition="in" filter="fade">
                                      <p:cBhvr>
                                        <p:cTn id="20" dur="500"/>
                                        <p:tgtEl>
                                          <p:spTgt spid="64518">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4518">
                                            <p:txEl>
                                              <p:pRg st="5" end="5"/>
                                            </p:txEl>
                                          </p:spTgt>
                                        </p:tgtEl>
                                        <p:attrNameLst>
                                          <p:attrName>style.visibility</p:attrName>
                                        </p:attrNameLst>
                                      </p:cBhvr>
                                      <p:to>
                                        <p:strVal val="visible"/>
                                      </p:to>
                                    </p:set>
                                    <p:animEffect transition="in" filter="fade">
                                      <p:cBhvr>
                                        <p:cTn id="24" dur="500"/>
                                        <p:tgtEl>
                                          <p:spTgt spid="645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749F199-6150-BDE4-5B5B-A3529A22A923}"/>
              </a:ext>
            </a:extLst>
          </p:cNvPr>
          <p:cNvSpPr>
            <a:spLocks noGrp="1" noChangeArrowheads="1"/>
          </p:cNvSpPr>
          <p:nvPr>
            <p:ph type="title"/>
          </p:nvPr>
        </p:nvSpPr>
        <p:spPr>
          <a:xfrm>
            <a:off x="648929" y="1162447"/>
            <a:ext cx="8229600" cy="611984"/>
          </a:xfrm>
        </p:spPr>
        <p:txBody>
          <a:bodyPr>
            <a:normAutofit fontScale="90000"/>
          </a:bodyPr>
          <a:lstStyle/>
          <a:p>
            <a:pPr algn="l" eaLnBrk="1" hangingPunct="1">
              <a:defRPr/>
            </a:pPr>
            <a:r>
              <a:rPr lang="en-CA" altLang="en-US" dirty="0"/>
              <a:t>      </a:t>
            </a:r>
            <a:r>
              <a:rPr lang="en-CA" sz="4400" kern="0" dirty="0">
                <a:solidFill>
                  <a:schemeClr val="tx1"/>
                </a:solidFill>
                <a:latin typeface="Arial" panose="020B0604020202020204" pitchFamily="34" charset="0"/>
                <a:ea typeface="Tahoma" panose="020B0604030504040204" pitchFamily="34" charset="0"/>
                <a:cs typeface="Arial" panose="020B0604020202020204" pitchFamily="34" charset="0"/>
              </a:rPr>
              <a:t>Proper Classification and Reporting of MCEA Projects</a:t>
            </a:r>
            <a:br>
              <a:rPr lang="en-CA" sz="4400" kern="0" dirty="0">
                <a:solidFill>
                  <a:schemeClr val="tx1"/>
                </a:solidFill>
                <a:latin typeface="Arial" panose="020B0604020202020204" pitchFamily="34" charset="0"/>
                <a:ea typeface="Tahoma" panose="020B0604030504040204" pitchFamily="34" charset="0"/>
                <a:cs typeface="Arial" panose="020B0604020202020204" pitchFamily="34" charset="0"/>
              </a:rPr>
            </a:br>
            <a:endParaRPr lang="en-CA" alt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8371" name="Content Placeholder 2">
            <a:extLst>
              <a:ext uri="{FF2B5EF4-FFF2-40B4-BE49-F238E27FC236}">
                <a16:creationId xmlns:a16="http://schemas.microsoft.com/office/drawing/2014/main" id="{2DAB524B-1587-8DC7-6A59-1DBEC0661F15}"/>
              </a:ext>
            </a:extLst>
          </p:cNvPr>
          <p:cNvSpPr>
            <a:spLocks noGrp="1"/>
          </p:cNvSpPr>
          <p:nvPr>
            <p:ph idx="1"/>
          </p:nvPr>
        </p:nvSpPr>
        <p:spPr>
          <a:xfrm>
            <a:off x="442452" y="1250164"/>
            <a:ext cx="8229600" cy="5020460"/>
          </a:xfrm>
        </p:spPr>
        <p:txBody>
          <a:bodyPr>
            <a:noAutofit/>
          </a:bodyPr>
          <a:lstStyle/>
          <a:p>
            <a:pPr marL="0" indent="0">
              <a:lnSpc>
                <a:spcPct val="100000"/>
              </a:lnSpc>
              <a:buNone/>
            </a:pPr>
            <a:r>
              <a:rPr lang="en-CA" sz="2000" dirty="0">
                <a:latin typeface="Arial" panose="020B0604020202020204" pitchFamily="34" charset="0"/>
                <a:cs typeface="Arial" panose="020B0604020202020204" pitchFamily="34" charset="0"/>
              </a:rPr>
              <a:t> </a:t>
            </a:r>
          </a:p>
          <a:p>
            <a:pPr marL="0" indent="0">
              <a:buNone/>
              <a:defRPr/>
            </a:pPr>
            <a:endParaRPr lang="en-CA" altLang="en-US" sz="1800" dirty="0">
              <a:latin typeface="Arial" panose="020B0604020202020204" pitchFamily="34" charset="0"/>
              <a:cs typeface="Arial" panose="020B0604020202020204" pitchFamily="34" charset="0"/>
            </a:endParaRPr>
          </a:p>
          <a:p>
            <a:pPr marL="0" indent="0">
              <a:buNone/>
            </a:pPr>
            <a:r>
              <a:rPr lang="en-CA" sz="1800" b="1" dirty="0">
                <a:latin typeface="Arial" panose="020B0604020202020204" pitchFamily="34" charset="0"/>
                <a:cs typeface="Arial" panose="020B0604020202020204" pitchFamily="34" charset="0"/>
              </a:rPr>
              <a:t>A.1.2.2  Project Schedules</a:t>
            </a:r>
            <a:endParaRPr lang="en-CA" sz="1800" dirty="0">
              <a:latin typeface="Arial" panose="020B0604020202020204" pitchFamily="34" charset="0"/>
              <a:cs typeface="Arial" panose="020B0604020202020204" pitchFamily="34" charset="0"/>
            </a:endParaRPr>
          </a:p>
          <a:p>
            <a:pPr marL="0" indent="0">
              <a:buNone/>
            </a:pPr>
            <a:r>
              <a:rPr lang="en-CA" sz="1800" dirty="0">
                <a:latin typeface="Arial" panose="020B0604020202020204" pitchFamily="34" charset="0"/>
                <a:cs typeface="Arial" panose="020B0604020202020204" pitchFamily="34" charset="0"/>
              </a:rPr>
              <a:t>Since municipal infrastructure projects can vary in their potential for environmental effects, projects have been classified into one of four groups or schedules in the MCEA.</a:t>
            </a:r>
          </a:p>
          <a:p>
            <a:pPr marL="0" indent="0">
              <a:buNone/>
            </a:pPr>
            <a:r>
              <a:rPr lang="en-CA" sz="1800" dirty="0">
                <a:latin typeface="Arial" panose="020B0604020202020204" pitchFamily="34" charset="0"/>
                <a:cs typeface="Arial" panose="020B0604020202020204" pitchFamily="34" charset="0"/>
              </a:rPr>
              <a:t>The classification of the various undertakings in the approved class of undertakings is provided in Appendix 1. The types of projects and activities are intended to be categorized based on the magnitude of their anticipated environmental impact. In specific cases, however, a project may have a greater environmental impact than indicated by the Schedule. For Schedule B projects, the proponent may, at its discretion, decide to carry out the process for a Schedule C project. For schedule C projects, the proponent may decide to carry out an individual EA. </a:t>
            </a:r>
            <a:r>
              <a:rPr lang="en-CA" sz="1800" dirty="0">
                <a:highlight>
                  <a:srgbClr val="FFFF00"/>
                </a:highlight>
                <a:latin typeface="Arial" panose="020B0604020202020204" pitchFamily="34" charset="0"/>
                <a:cs typeface="Arial" panose="020B0604020202020204" pitchFamily="34" charset="0"/>
              </a:rPr>
              <a:t>Proponents of exempt projects may decide to carry out an EA- like process outside of the EAA regime.</a:t>
            </a:r>
          </a:p>
          <a:p>
            <a:pPr marL="0" indent="0">
              <a:buNone/>
              <a:defRPr/>
            </a:pPr>
            <a:endParaRPr lang="en-CA" altLang="en-US" sz="2000" dirty="0"/>
          </a:p>
          <a:p>
            <a:pPr marL="0" indent="0">
              <a:buNone/>
              <a:defRPr/>
            </a:pPr>
            <a:r>
              <a:rPr lang="en-CA" altLang="en-US" sz="2000" dirty="0"/>
              <a:t>	</a:t>
            </a:r>
          </a:p>
        </p:txBody>
      </p:sp>
      <p:sp>
        <p:nvSpPr>
          <p:cNvPr id="91140" name="Slide Number Placeholder 3">
            <a:extLst>
              <a:ext uri="{FF2B5EF4-FFF2-40B4-BE49-F238E27FC236}">
                <a16:creationId xmlns:a16="http://schemas.microsoft.com/office/drawing/2014/main" id="{70776E08-BEF3-5D76-E373-7EEF52496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D2F90E-B950-485D-9768-8EA332CA69CC}" type="slidenum">
              <a:rPr lang="en-US" altLang="en-US" sz="1400" smtClean="0"/>
              <a:pPr>
                <a:spcBef>
                  <a:spcPct val="0"/>
                </a:spcBef>
                <a:buFontTx/>
                <a:buNone/>
              </a:pPr>
              <a:t>6</a:t>
            </a:fld>
            <a:endParaRPr lang="en-US" altLang="en-US" sz="1400"/>
          </a:p>
        </p:txBody>
      </p:sp>
      <p:sp>
        <p:nvSpPr>
          <p:cNvPr id="5" name="Right Triangle 4">
            <a:extLst>
              <a:ext uri="{FF2B5EF4-FFF2-40B4-BE49-F238E27FC236}">
                <a16:creationId xmlns:a16="http://schemas.microsoft.com/office/drawing/2014/main" id="{B53EBE59-AE7E-EA4A-7FA1-76EC14280D0F}"/>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9738D01B-EAA3-F86D-AF2B-00F9CB32FC01}"/>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872416AE-6E35-B8C5-C566-8CAE2D374B19}"/>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145FBAEA-65F4-29D8-6F10-DFCA375AE91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E4B10331-5A93-8505-5820-E249F59A88D4}"/>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FDAB53-DCBD-8CB3-C0A5-8ACB7D7545C9}"/>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EEFF5D-D59F-6A03-D28F-4E293865C1B5}"/>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1148" name="Picture 11" descr="A close up of a sign&#10;&#10;Description automatically generated">
            <a:extLst>
              <a:ext uri="{FF2B5EF4-FFF2-40B4-BE49-F238E27FC236}">
                <a16:creationId xmlns:a16="http://schemas.microsoft.com/office/drawing/2014/main" id="{060A9B2E-35E8-C750-2DCD-CD6A17342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967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371">
                                            <p:txEl>
                                              <p:pRg st="3" end="3"/>
                                            </p:txEl>
                                          </p:spTgt>
                                        </p:tgtEl>
                                        <p:attrNameLst>
                                          <p:attrName>style.visibility</p:attrName>
                                        </p:attrNameLst>
                                      </p:cBhvr>
                                      <p:to>
                                        <p:strVal val="visible"/>
                                      </p:to>
                                    </p:set>
                                    <p:animEffect transition="in" filter="fade">
                                      <p:cBhvr>
                                        <p:cTn id="11" dur="500"/>
                                        <p:tgtEl>
                                          <p:spTgt spid="58371">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Effect transition="in" filter="fade">
                                      <p:cBhvr>
                                        <p:cTn id="15" dur="500"/>
                                        <p:tgtEl>
                                          <p:spTgt spid="5837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8371">
                                            <p:txEl>
                                              <p:pRg st="4" end="4"/>
                                            </p:txEl>
                                          </p:spTgt>
                                        </p:tgtEl>
                                        <p:attrNameLst>
                                          <p:attrName>style.visibility</p:attrName>
                                        </p:attrNameLst>
                                      </p:cBhvr>
                                      <p:to>
                                        <p:strVal val="visible"/>
                                      </p:to>
                                    </p:set>
                                    <p:animEffect transition="in" filter="fade">
                                      <p:cBhvr>
                                        <p:cTn id="19" dur="500"/>
                                        <p:tgtEl>
                                          <p:spTgt spid="58371">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8371">
                                            <p:txEl>
                                              <p:pRg st="6" end="6"/>
                                            </p:txEl>
                                          </p:spTgt>
                                        </p:tgtEl>
                                        <p:attrNameLst>
                                          <p:attrName>style.visibility</p:attrName>
                                        </p:attrNameLst>
                                      </p:cBhvr>
                                      <p:to>
                                        <p:strVal val="visible"/>
                                      </p:to>
                                    </p:set>
                                    <p:animEffect transition="in" filter="fade">
                                      <p:cBhvr>
                                        <p:cTn id="23" dur="500"/>
                                        <p:tgtEl>
                                          <p:spTgt spid="58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362B3AD0-3064-4237-15B3-6BF630D00EEF}"/>
              </a:ext>
            </a:extLst>
          </p:cNvPr>
          <p:cNvSpPr>
            <a:spLocks noGrp="1" noChangeArrowheads="1"/>
          </p:cNvSpPr>
          <p:nvPr>
            <p:ph type="title"/>
          </p:nvPr>
        </p:nvSpPr>
        <p:spPr>
          <a:xfrm>
            <a:off x="457200" y="768350"/>
            <a:ext cx="8229600" cy="639763"/>
          </a:xfrm>
        </p:spPr>
        <p:txBody>
          <a:bodyPr>
            <a:normAutofit fontScale="90000"/>
          </a:bodyPr>
          <a:lstStyle/>
          <a:p>
            <a:r>
              <a:rPr lang="en-CA" altLang="en-US" dirty="0">
                <a:latin typeface="Arial" panose="020B0604020202020204" pitchFamily="34" charset="0"/>
                <a:cs typeface="Arial" panose="020B0604020202020204" pitchFamily="34" charset="0"/>
              </a:rPr>
              <a:t>    Types of Projects - Schedules</a:t>
            </a:r>
          </a:p>
        </p:txBody>
      </p:sp>
      <p:sp>
        <p:nvSpPr>
          <p:cNvPr id="54275" name="Content Placeholder 2">
            <a:extLst>
              <a:ext uri="{FF2B5EF4-FFF2-40B4-BE49-F238E27FC236}">
                <a16:creationId xmlns:a16="http://schemas.microsoft.com/office/drawing/2014/main" id="{B943997C-A6D4-62A1-1EDC-77AB2E806558}"/>
              </a:ext>
            </a:extLst>
          </p:cNvPr>
          <p:cNvSpPr>
            <a:spLocks noGrp="1" noChangeArrowheads="1"/>
          </p:cNvSpPr>
          <p:nvPr>
            <p:ph idx="1"/>
          </p:nvPr>
        </p:nvSpPr>
        <p:spPr>
          <a:xfrm>
            <a:off x="457200" y="1541463"/>
            <a:ext cx="8229600" cy="5273675"/>
          </a:xfrm>
        </p:spPr>
        <p:txBody>
          <a:bodyPr/>
          <a:lstStyle/>
          <a:p>
            <a:pPr marL="0" indent="0" algn="ctr" eaLnBrk="1" hangingPunct="1">
              <a:buFontTx/>
              <a:buNone/>
            </a:pPr>
            <a:r>
              <a:rPr lang="en-US" altLang="en-US" sz="2800" b="1" dirty="0"/>
              <a:t>Schedules</a:t>
            </a:r>
            <a:br>
              <a:rPr lang="en-US" altLang="en-US" sz="2800" dirty="0"/>
            </a:br>
            <a:br>
              <a:rPr lang="en-US" altLang="en-US" sz="2800" dirty="0"/>
            </a:br>
            <a:br>
              <a:rPr lang="en-US" altLang="en-US" sz="2800" dirty="0"/>
            </a:br>
            <a:br>
              <a:rPr lang="en-US" altLang="en-US" sz="2800" dirty="0"/>
            </a:br>
            <a:endParaRPr lang="en-US" altLang="en-US" sz="2800" dirty="0"/>
          </a:p>
          <a:p>
            <a:pPr marL="0" indent="0" eaLnBrk="1" hangingPunct="1">
              <a:buFontTx/>
              <a:buNone/>
            </a:pPr>
            <a:r>
              <a:rPr lang="en-US" altLang="en-US" sz="2800" dirty="0"/>
              <a:t>	Schedule B			Schedule C</a:t>
            </a:r>
          </a:p>
          <a:p>
            <a:pPr marL="0" indent="0" eaLnBrk="1" hangingPunct="1">
              <a:buFontTx/>
              <a:buNone/>
            </a:pPr>
            <a:endParaRPr lang="en-US" altLang="en-US" sz="2800" dirty="0"/>
          </a:p>
          <a:p>
            <a:pPr marL="0" indent="0" eaLnBrk="1" hangingPunct="1">
              <a:buFontTx/>
              <a:buNone/>
            </a:pPr>
            <a:r>
              <a:rPr lang="en-US" altLang="en-US" sz="2800" dirty="0"/>
              <a:t>	Schedule C			Comprehensive</a:t>
            </a:r>
          </a:p>
          <a:p>
            <a:pPr marL="0" indent="0" eaLnBrk="1" hangingPunct="1">
              <a:buFontTx/>
              <a:buNone/>
            </a:pPr>
            <a:endParaRPr lang="en-US" altLang="en-US" sz="2800" dirty="0"/>
          </a:p>
          <a:p>
            <a:pPr marL="0" indent="0" eaLnBrk="1" hangingPunct="1">
              <a:buFontTx/>
              <a:buNone/>
            </a:pPr>
            <a:r>
              <a:rPr lang="en-US" altLang="en-US" sz="2800" dirty="0"/>
              <a:t>	Exempt 			EA-like process </a:t>
            </a:r>
            <a:endParaRPr lang="en-CA" altLang="en-US" dirty="0"/>
          </a:p>
        </p:txBody>
      </p:sp>
      <p:sp>
        <p:nvSpPr>
          <p:cNvPr id="78852" name="Slide Number Placeholder 3">
            <a:extLst>
              <a:ext uri="{FF2B5EF4-FFF2-40B4-BE49-F238E27FC236}">
                <a16:creationId xmlns:a16="http://schemas.microsoft.com/office/drawing/2014/main" id="{4F4C178B-16A1-CD40-ADA5-5AA11586D6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B35F32-E824-4E1E-A1CB-E6433FF70613}" type="slidenum">
              <a:rPr lang="en-US" altLang="en-US" sz="1400" smtClean="0"/>
              <a:pPr>
                <a:spcBef>
                  <a:spcPct val="0"/>
                </a:spcBef>
                <a:buFontTx/>
                <a:buNone/>
              </a:pPr>
              <a:t>7</a:t>
            </a:fld>
            <a:endParaRPr lang="en-US" altLang="en-US" sz="1400"/>
          </a:p>
        </p:txBody>
      </p:sp>
      <p:sp>
        <p:nvSpPr>
          <p:cNvPr id="5" name="Right Triangle 4">
            <a:extLst>
              <a:ext uri="{FF2B5EF4-FFF2-40B4-BE49-F238E27FC236}">
                <a16:creationId xmlns:a16="http://schemas.microsoft.com/office/drawing/2014/main" id="{C57C3D96-171C-1AD6-CDAB-5204B2E143E2}"/>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ight Triangle 5">
            <a:extLst>
              <a:ext uri="{FF2B5EF4-FFF2-40B4-BE49-F238E27FC236}">
                <a16:creationId xmlns:a16="http://schemas.microsoft.com/office/drawing/2014/main" id="{4D1BC5A9-B03F-7A2F-C8B1-28C4DAED17C5}"/>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4023E1C8-AE21-5C85-5B68-20FDE03D48F6}"/>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8" name="Right Triangle 7">
            <a:extLst>
              <a:ext uri="{FF2B5EF4-FFF2-40B4-BE49-F238E27FC236}">
                <a16:creationId xmlns:a16="http://schemas.microsoft.com/office/drawing/2014/main" id="{613D62E5-2E39-95CE-3E09-D92C49CC70AE}"/>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54C50CA8-16F6-0348-0085-8362305C851A}"/>
              </a:ext>
            </a:extLst>
          </p:cNvPr>
          <p:cNvCxnSpPr>
            <a:cxnSpLocks/>
            <a:endCxn id="7"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E61453A-A643-CF47-034F-0DADAE8D7825}"/>
              </a:ext>
            </a:extLst>
          </p:cNvPr>
          <p:cNvCxnSpPr>
            <a:cxnSpLocks/>
            <a:stCxn id="8" idx="3"/>
            <a:endCxn id="7"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8C1C25-C2B1-4DCC-572E-B61EFC12E173}"/>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8860" name="Picture 11" descr="A close up of a sign&#10;&#10;Description automatically generated">
            <a:extLst>
              <a:ext uri="{FF2B5EF4-FFF2-40B4-BE49-F238E27FC236}">
                <a16:creationId xmlns:a16="http://schemas.microsoft.com/office/drawing/2014/main" id="{9741E8FA-A5D1-3CFC-E6FF-09E9404EB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236EC69-1F23-6A6D-541F-F0C0BD7CBF7C}"/>
              </a:ext>
            </a:extLst>
          </p:cNvPr>
          <p:cNvSpPr/>
          <p:nvPr/>
        </p:nvSpPr>
        <p:spPr>
          <a:xfrm>
            <a:off x="1674752" y="2088593"/>
            <a:ext cx="684803"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5400" b="1" dirty="0">
                <a:ln/>
                <a:solidFill>
                  <a:srgbClr val="11C930"/>
                </a:solidFill>
              </a:rPr>
              <a:t>A</a:t>
            </a:r>
          </a:p>
        </p:txBody>
      </p:sp>
      <p:sp>
        <p:nvSpPr>
          <p:cNvPr id="3" name="Arrow: Right 2">
            <a:extLst>
              <a:ext uri="{FF2B5EF4-FFF2-40B4-BE49-F238E27FC236}">
                <a16:creationId xmlns:a16="http://schemas.microsoft.com/office/drawing/2014/main" id="{05B35310-9E97-DE47-3D08-58868DF2651C}"/>
              </a:ext>
            </a:extLst>
          </p:cNvPr>
          <p:cNvSpPr/>
          <p:nvPr/>
        </p:nvSpPr>
        <p:spPr>
          <a:xfrm>
            <a:off x="1312071" y="2735981"/>
            <a:ext cx="6672262" cy="871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Increased Level of Complexity</a:t>
            </a:r>
          </a:p>
        </p:txBody>
      </p:sp>
      <p:sp>
        <p:nvSpPr>
          <p:cNvPr id="15" name="Rectangle 14">
            <a:extLst>
              <a:ext uri="{FF2B5EF4-FFF2-40B4-BE49-F238E27FC236}">
                <a16:creationId xmlns:a16="http://schemas.microsoft.com/office/drawing/2014/main" id="{FC573FEE-9414-A030-EF57-0D68A2B18434}"/>
              </a:ext>
            </a:extLst>
          </p:cNvPr>
          <p:cNvSpPr/>
          <p:nvPr/>
        </p:nvSpPr>
        <p:spPr>
          <a:xfrm>
            <a:off x="6801767" y="2121444"/>
            <a:ext cx="684803"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5400" b="1" dirty="0">
                <a:ln/>
                <a:solidFill>
                  <a:srgbClr val="FF0000"/>
                </a:solidFill>
              </a:rPr>
              <a:t>C</a:t>
            </a:r>
          </a:p>
        </p:txBody>
      </p:sp>
      <p:sp>
        <p:nvSpPr>
          <p:cNvPr id="16" name="Rectangle 15">
            <a:extLst>
              <a:ext uri="{FF2B5EF4-FFF2-40B4-BE49-F238E27FC236}">
                <a16:creationId xmlns:a16="http://schemas.microsoft.com/office/drawing/2014/main" id="{8597C0EB-71BF-5F06-C124-1FBBAE972488}"/>
              </a:ext>
            </a:extLst>
          </p:cNvPr>
          <p:cNvSpPr/>
          <p:nvPr/>
        </p:nvSpPr>
        <p:spPr>
          <a:xfrm>
            <a:off x="3218853" y="2096371"/>
            <a:ext cx="1088760"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5400" b="1" dirty="0">
                <a:ln/>
                <a:solidFill>
                  <a:srgbClr val="11C930"/>
                </a:solidFill>
              </a:rPr>
              <a:t>A</a:t>
            </a:r>
            <a:r>
              <a:rPr lang="en-US" sz="5400" b="1" dirty="0">
                <a:ln/>
              </a:rPr>
              <a:t>+</a:t>
            </a:r>
          </a:p>
        </p:txBody>
      </p:sp>
      <p:sp>
        <p:nvSpPr>
          <p:cNvPr id="17" name="Rectangle 16">
            <a:extLst>
              <a:ext uri="{FF2B5EF4-FFF2-40B4-BE49-F238E27FC236}">
                <a16:creationId xmlns:a16="http://schemas.microsoft.com/office/drawing/2014/main" id="{DD1A802F-47C3-8A80-EDD1-EEDBD1D6D697}"/>
              </a:ext>
            </a:extLst>
          </p:cNvPr>
          <p:cNvSpPr/>
          <p:nvPr/>
        </p:nvSpPr>
        <p:spPr>
          <a:xfrm>
            <a:off x="5248574" y="2116076"/>
            <a:ext cx="684803"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5400" b="1" dirty="0">
                <a:ln/>
                <a:solidFill>
                  <a:srgbClr val="FFC000"/>
                </a:solidFill>
              </a:rPr>
              <a:t>B</a:t>
            </a:r>
          </a:p>
        </p:txBody>
      </p:sp>
      <p:sp>
        <p:nvSpPr>
          <p:cNvPr id="12" name="Arrow: Right 11">
            <a:extLst>
              <a:ext uri="{FF2B5EF4-FFF2-40B4-BE49-F238E27FC236}">
                <a16:creationId xmlns:a16="http://schemas.microsoft.com/office/drawing/2014/main" id="{B9004B32-C2AF-6E47-8281-4B625861E49F}"/>
              </a:ext>
            </a:extLst>
          </p:cNvPr>
          <p:cNvSpPr/>
          <p:nvPr/>
        </p:nvSpPr>
        <p:spPr>
          <a:xfrm>
            <a:off x="3302806" y="5475299"/>
            <a:ext cx="1652588" cy="871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dirty="0">
              <a:solidFill>
                <a:schemeClr val="tx1"/>
              </a:solidFill>
            </a:endParaRPr>
          </a:p>
        </p:txBody>
      </p:sp>
      <p:sp>
        <p:nvSpPr>
          <p:cNvPr id="13" name="Arrow: Right 12">
            <a:extLst>
              <a:ext uri="{FF2B5EF4-FFF2-40B4-BE49-F238E27FC236}">
                <a16:creationId xmlns:a16="http://schemas.microsoft.com/office/drawing/2014/main" id="{67AD7562-F153-7DAA-EFFB-409F58BA7507}"/>
              </a:ext>
            </a:extLst>
          </p:cNvPr>
          <p:cNvSpPr/>
          <p:nvPr/>
        </p:nvSpPr>
        <p:spPr>
          <a:xfrm>
            <a:off x="3302806" y="4430883"/>
            <a:ext cx="1652588" cy="871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Elevate</a:t>
            </a:r>
          </a:p>
        </p:txBody>
      </p:sp>
      <p:sp>
        <p:nvSpPr>
          <p:cNvPr id="14" name="Arrow: Right 13">
            <a:extLst>
              <a:ext uri="{FF2B5EF4-FFF2-40B4-BE49-F238E27FC236}">
                <a16:creationId xmlns:a16="http://schemas.microsoft.com/office/drawing/2014/main" id="{1BFD8C6B-911C-BF08-417F-E1293825073E}"/>
              </a:ext>
            </a:extLst>
          </p:cNvPr>
          <p:cNvSpPr/>
          <p:nvPr/>
        </p:nvSpPr>
        <p:spPr>
          <a:xfrm>
            <a:off x="3302806" y="3386467"/>
            <a:ext cx="1652588" cy="871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Elevate</a:t>
            </a:r>
          </a:p>
        </p:txBody>
      </p:sp>
    </p:spTree>
    <p:extLst>
      <p:ext uri="{BB962C8B-B14F-4D97-AF65-F5344CB8AC3E}">
        <p14:creationId xmlns:p14="http://schemas.microsoft.com/office/powerpoint/2010/main" val="3810082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animEffect transition="in" filter="fade">
                                      <p:cBhvr>
                                        <p:cTn id="11" dur="500"/>
                                        <p:tgtEl>
                                          <p:spTgt spid="54275">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animEffect transition="in" filter="fade">
                                      <p:cBhvr>
                                        <p:cTn id="15" dur="500"/>
                                        <p:tgtEl>
                                          <p:spTgt spid="54275">
                                            <p:txEl>
                                              <p:pRg st="3" end="3"/>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275">
                                            <p:txEl>
                                              <p:pRg st="5" end="5"/>
                                            </p:txEl>
                                          </p:spTgt>
                                        </p:tgtEl>
                                        <p:attrNameLst>
                                          <p:attrName>style.visibility</p:attrName>
                                        </p:attrNameLst>
                                      </p:cBhvr>
                                      <p:to>
                                        <p:strVal val="visible"/>
                                      </p:to>
                                    </p:set>
                                    <p:animEffect transition="in" filter="fade">
                                      <p:cBhvr>
                                        <p:cTn id="19" dur="500"/>
                                        <p:tgtEl>
                                          <p:spTgt spid="54275">
                                            <p:txEl>
                                              <p:pRg st="5" end="5"/>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CA4655B7-C746-9ED1-F79E-28EA3D36B25D}"/>
              </a:ext>
            </a:extLst>
          </p:cNvPr>
          <p:cNvGraphicFramePr>
            <a:graphicFrameLocks noGrp="1"/>
          </p:cNvGraphicFramePr>
          <p:nvPr>
            <p:ph idx="1"/>
            <p:extLst>
              <p:ext uri="{D42A27DB-BD31-4B8C-83A1-F6EECF244321}">
                <p14:modId xmlns:p14="http://schemas.microsoft.com/office/powerpoint/2010/main" val="1615887640"/>
              </p:ext>
            </p:extLst>
          </p:nvPr>
        </p:nvGraphicFramePr>
        <p:xfrm>
          <a:off x="749403" y="2019787"/>
          <a:ext cx="7645194" cy="4822826"/>
        </p:xfrm>
        <a:graphic>
          <a:graphicData uri="http://schemas.openxmlformats.org/drawingml/2006/table">
            <a:tbl>
              <a:tblPr firstRow="1" firstCol="1" bandRow="1">
                <a:tableStyleId>{5C22544A-7EE6-4342-B048-85BDC9FD1C3A}</a:tableStyleId>
              </a:tblPr>
              <a:tblGrid>
                <a:gridCol w="845403">
                  <a:extLst>
                    <a:ext uri="{9D8B030D-6E8A-4147-A177-3AD203B41FA5}">
                      <a16:colId xmlns:a16="http://schemas.microsoft.com/office/drawing/2014/main" val="3796390614"/>
                    </a:ext>
                  </a:extLst>
                </a:gridCol>
                <a:gridCol w="1638134">
                  <a:extLst>
                    <a:ext uri="{9D8B030D-6E8A-4147-A177-3AD203B41FA5}">
                      <a16:colId xmlns:a16="http://schemas.microsoft.com/office/drawing/2014/main" val="2370544930"/>
                    </a:ext>
                  </a:extLst>
                </a:gridCol>
                <a:gridCol w="1118426">
                  <a:extLst>
                    <a:ext uri="{9D8B030D-6E8A-4147-A177-3AD203B41FA5}">
                      <a16:colId xmlns:a16="http://schemas.microsoft.com/office/drawing/2014/main" val="3998464279"/>
                    </a:ext>
                  </a:extLst>
                </a:gridCol>
                <a:gridCol w="186683">
                  <a:extLst>
                    <a:ext uri="{9D8B030D-6E8A-4147-A177-3AD203B41FA5}">
                      <a16:colId xmlns:a16="http://schemas.microsoft.com/office/drawing/2014/main" val="1361973218"/>
                    </a:ext>
                  </a:extLst>
                </a:gridCol>
                <a:gridCol w="1248352">
                  <a:extLst>
                    <a:ext uri="{9D8B030D-6E8A-4147-A177-3AD203B41FA5}">
                      <a16:colId xmlns:a16="http://schemas.microsoft.com/office/drawing/2014/main" val="3633903637"/>
                    </a:ext>
                  </a:extLst>
                </a:gridCol>
                <a:gridCol w="1243085">
                  <a:extLst>
                    <a:ext uri="{9D8B030D-6E8A-4147-A177-3AD203B41FA5}">
                      <a16:colId xmlns:a16="http://schemas.microsoft.com/office/drawing/2014/main" val="3776581409"/>
                    </a:ext>
                  </a:extLst>
                </a:gridCol>
                <a:gridCol w="1365111">
                  <a:extLst>
                    <a:ext uri="{9D8B030D-6E8A-4147-A177-3AD203B41FA5}">
                      <a16:colId xmlns:a16="http://schemas.microsoft.com/office/drawing/2014/main" val="1666604532"/>
                    </a:ext>
                  </a:extLst>
                </a:gridCol>
              </a:tblGrid>
              <a:tr h="1015183">
                <a:tc>
                  <a:txBody>
                    <a:bodyPr/>
                    <a:lstStyle/>
                    <a:p>
                      <a:pPr>
                        <a:lnSpc>
                          <a:spcPct val="107000"/>
                        </a:lnSpc>
                        <a:spcAft>
                          <a:spcPts val="800"/>
                        </a:spcAft>
                        <a:tabLst>
                          <a:tab pos="1371600" algn="r"/>
                          <a:tab pos="5486400" algn="r"/>
                        </a:tabLst>
                      </a:pPr>
                      <a:r>
                        <a:rPr lang="en-CA" sz="1200">
                          <a:effectLst/>
                        </a:rPr>
                        <a:t>Project Type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tabLst>
                          <a:tab pos="1371600" algn="r"/>
                          <a:tab pos="5486400" algn="r"/>
                        </a:tabLst>
                      </a:pPr>
                      <a:r>
                        <a:rPr lang="en-CA" sz="1200">
                          <a:effectLst/>
                        </a:rPr>
                        <a:t>Number of Projects 2021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07000"/>
                        </a:lnSpc>
                        <a:spcAft>
                          <a:spcPts val="800"/>
                        </a:spcAft>
                        <a:tabLst>
                          <a:tab pos="1371600" algn="r"/>
                          <a:tab pos="5486400" algn="r"/>
                        </a:tabLst>
                      </a:pPr>
                      <a:r>
                        <a:rPr lang="en-CA" sz="1200">
                          <a:effectLst/>
                        </a:rPr>
                        <a:t>Number of Projects </a:t>
                      </a:r>
                      <a:endParaRPr lang="en-CA" sz="1100">
                        <a:effectLst/>
                      </a:endParaRPr>
                    </a:p>
                    <a:p>
                      <a:pPr>
                        <a:lnSpc>
                          <a:spcPct val="107000"/>
                        </a:lnSpc>
                        <a:spcAft>
                          <a:spcPts val="800"/>
                        </a:spcAft>
                        <a:tabLst>
                          <a:tab pos="1371600" algn="r"/>
                          <a:tab pos="5486400" algn="r"/>
                        </a:tabLst>
                      </a:pPr>
                      <a:r>
                        <a:rPr lang="en-CA" sz="1200">
                          <a:effectLst/>
                        </a:rPr>
                        <a:t>2022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Number of Projects </a:t>
                      </a:r>
                      <a:endParaRPr lang="en-CA" sz="1100">
                        <a:effectLst/>
                      </a:endParaRPr>
                    </a:p>
                    <a:p>
                      <a:pPr>
                        <a:lnSpc>
                          <a:spcPct val="107000"/>
                        </a:lnSpc>
                        <a:spcAft>
                          <a:spcPts val="800"/>
                        </a:spcAft>
                        <a:tabLst>
                          <a:tab pos="1371600" algn="r"/>
                          <a:tab pos="5486400" algn="r"/>
                        </a:tabLst>
                      </a:pPr>
                      <a:r>
                        <a:rPr lang="en-CA" sz="1200">
                          <a:effectLst/>
                        </a:rPr>
                        <a:t>2023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dirty="0">
                          <a:effectLst/>
                        </a:rPr>
                        <a:t>Number of Notices or Orders 2023</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0787539"/>
                  </a:ext>
                </a:extLst>
              </a:tr>
              <a:tr h="279246">
                <a:tc>
                  <a:txBody>
                    <a:bodyPr/>
                    <a:lstStyle/>
                    <a:p>
                      <a:pPr>
                        <a:lnSpc>
                          <a:spcPct val="107000"/>
                        </a:lnSpc>
                        <a:spcAft>
                          <a:spcPts val="800"/>
                        </a:spcAft>
                        <a:tabLst>
                          <a:tab pos="1371600" algn="r"/>
                          <a:tab pos="5486400" algn="r"/>
                        </a:tabLst>
                      </a:pPr>
                      <a:r>
                        <a:rPr lang="en-CA" sz="1200">
                          <a:effectLst/>
                        </a:rPr>
                        <a:t>Roads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Schedule A+</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8</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tabLst>
                          <a:tab pos="1371600" algn="r"/>
                          <a:tab pos="5486400" algn="r"/>
                        </a:tabLst>
                      </a:pPr>
                      <a:r>
                        <a:rPr lang="en-CA" sz="1200">
                          <a:effectLst/>
                        </a:rPr>
                        <a:t>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07000"/>
                        </a:lnSpc>
                        <a:spcAft>
                          <a:spcPts val="800"/>
                        </a:spcAft>
                        <a:tabLst>
                          <a:tab pos="1371600" algn="r"/>
                          <a:tab pos="5486400" algn="r"/>
                        </a:tabLst>
                      </a:pPr>
                      <a:r>
                        <a:rPr lang="en-CA" sz="1200">
                          <a:effectLst/>
                        </a:rPr>
                        <a:t>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None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7767497"/>
                  </a:ext>
                </a:extLst>
              </a:tr>
              <a:tr h="279246">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Schedule B</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36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tabLst>
                          <a:tab pos="1371600" algn="r"/>
                          <a:tab pos="5486400" algn="r"/>
                        </a:tabLst>
                      </a:pPr>
                      <a:r>
                        <a:rPr lang="en-CA" sz="1200">
                          <a:effectLst/>
                        </a:rPr>
                        <a:t>33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07000"/>
                        </a:lnSpc>
                        <a:spcAft>
                          <a:spcPts val="800"/>
                        </a:spcAft>
                        <a:tabLst>
                          <a:tab pos="1371600" algn="r"/>
                          <a:tab pos="5486400" algn="r"/>
                        </a:tabLst>
                      </a:pPr>
                      <a:r>
                        <a:rPr lang="en-CA" sz="1200">
                          <a:effectLst/>
                        </a:rPr>
                        <a:t>37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None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2641695"/>
                  </a:ext>
                </a:extLst>
              </a:tr>
              <a:tr h="279246">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Schedule C</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61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tabLst>
                          <a:tab pos="1371600" algn="r"/>
                          <a:tab pos="5486400" algn="r"/>
                        </a:tabLst>
                      </a:pPr>
                      <a:r>
                        <a:rPr lang="en-CA" sz="1200">
                          <a:effectLst/>
                        </a:rPr>
                        <a:t>25</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07000"/>
                        </a:lnSpc>
                        <a:spcAft>
                          <a:spcPts val="800"/>
                        </a:spcAft>
                        <a:tabLst>
                          <a:tab pos="1371600" algn="r"/>
                          <a:tab pos="5486400" algn="r"/>
                        </a:tabLst>
                      </a:pPr>
                      <a:r>
                        <a:rPr lang="en-CA" sz="1200">
                          <a:effectLst/>
                        </a:rPr>
                        <a:t>44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None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6965079"/>
                  </a:ext>
                </a:extLst>
              </a:tr>
              <a:tr h="279246">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Master Plan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18</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tabLst>
                          <a:tab pos="1371600" algn="r"/>
                          <a:tab pos="5486400" algn="r"/>
                        </a:tabLst>
                      </a:pPr>
                      <a:r>
                        <a:rPr lang="en-CA" sz="1200">
                          <a:effectLst/>
                        </a:rPr>
                        <a:t>9</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07000"/>
                        </a:lnSpc>
                        <a:spcAft>
                          <a:spcPts val="800"/>
                        </a:spcAft>
                        <a:tabLst>
                          <a:tab pos="1371600" algn="r"/>
                          <a:tab pos="5486400" algn="r"/>
                        </a:tabLst>
                      </a:pPr>
                      <a:r>
                        <a:rPr lang="en-CA" sz="1200">
                          <a:effectLst/>
                        </a:rPr>
                        <a:t>36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None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1194989"/>
                  </a:ext>
                </a:extLst>
              </a:tr>
              <a:tr h="723045">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 </a:t>
                      </a:r>
                      <a:endParaRPr lang="en-CA" sz="1100">
                        <a:effectLst/>
                      </a:endParaRPr>
                    </a:p>
                    <a:p>
                      <a:pPr>
                        <a:lnSpc>
                          <a:spcPct val="107000"/>
                        </a:lnSpc>
                        <a:spcAft>
                          <a:spcPts val="800"/>
                        </a:spcAft>
                        <a:tabLst>
                          <a:tab pos="1371600" algn="r"/>
                          <a:tab pos="5486400" algn="r"/>
                        </a:tabLst>
                      </a:pPr>
                      <a:r>
                        <a:rPr lang="en-CA" sz="1200">
                          <a:effectLst/>
                        </a:rPr>
                        <a:t>Addendum</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07000"/>
                        </a:lnSpc>
                        <a:spcAft>
                          <a:spcPts val="800"/>
                        </a:spcAft>
                        <a:tabLst>
                          <a:tab pos="1371600" algn="r"/>
                          <a:tab pos="5486400" algn="r"/>
                        </a:tabLst>
                      </a:pPr>
                      <a:r>
                        <a:rPr lang="en-CA" sz="1200">
                          <a:effectLst/>
                        </a:rPr>
                        <a:t>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2243437"/>
                  </a:ext>
                </a:extLst>
              </a:tr>
              <a:tr h="571384">
                <a:tc>
                  <a:txBody>
                    <a:bodyPr/>
                    <a:lstStyle/>
                    <a:p>
                      <a:pPr>
                        <a:lnSpc>
                          <a:spcPct val="107000"/>
                        </a:lnSpc>
                        <a:spcAft>
                          <a:spcPts val="800"/>
                        </a:spcAft>
                        <a:tabLst>
                          <a:tab pos="1371600" algn="r"/>
                          <a:tab pos="5486400" algn="r"/>
                        </a:tabLst>
                      </a:pPr>
                      <a:r>
                        <a:rPr lang="en-CA" sz="1200">
                          <a:effectLst/>
                        </a:rPr>
                        <a:t>W/WW</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Schedule A+</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tabLst>
                          <a:tab pos="1371600" algn="r"/>
                          <a:tab pos="5486400" algn="r"/>
                        </a:tabLst>
                      </a:pPr>
                      <a:r>
                        <a:rPr lang="en-CA" sz="1200">
                          <a:effectLst/>
                        </a:rPr>
                        <a:t>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None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5204516"/>
                  </a:ext>
                </a:extLst>
              </a:tr>
              <a:tr h="279246">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Schedule B</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50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tabLst>
                          <a:tab pos="1371600" algn="r"/>
                          <a:tab pos="5486400" algn="r"/>
                        </a:tabLst>
                      </a:pPr>
                      <a:r>
                        <a:rPr lang="en-CA" sz="1200">
                          <a:effectLst/>
                        </a:rPr>
                        <a:t>60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07000"/>
                        </a:lnSpc>
                        <a:spcAft>
                          <a:spcPts val="800"/>
                        </a:spcAft>
                        <a:tabLst>
                          <a:tab pos="1371600" algn="r"/>
                          <a:tab pos="5486400" algn="r"/>
                        </a:tabLst>
                      </a:pPr>
                      <a:r>
                        <a:rPr lang="en-CA" sz="1200">
                          <a:effectLst/>
                        </a:rPr>
                        <a:t>70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None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3970384"/>
                  </a:ext>
                </a:extLst>
              </a:tr>
              <a:tr h="279246">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Schedule C</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tabLst>
                          <a:tab pos="1371600" algn="r"/>
                          <a:tab pos="5486400" algn="r"/>
                        </a:tabLst>
                      </a:pPr>
                      <a:r>
                        <a:rPr lang="en-CA" sz="1200">
                          <a:effectLst/>
                        </a:rPr>
                        <a:t>18</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07000"/>
                        </a:lnSpc>
                        <a:spcAft>
                          <a:spcPts val="800"/>
                        </a:spcAft>
                        <a:tabLst>
                          <a:tab pos="1371600" algn="r"/>
                          <a:tab pos="5486400" algn="r"/>
                        </a:tabLst>
                      </a:pPr>
                      <a:r>
                        <a:rPr lang="en-CA" sz="1200">
                          <a:effectLst/>
                        </a:rPr>
                        <a:t>26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None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5371101"/>
                  </a:ext>
                </a:extLst>
              </a:tr>
              <a:tr h="279246">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Master Plan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26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tabLst>
                          <a:tab pos="1371600" algn="r"/>
                          <a:tab pos="5486400" algn="r"/>
                        </a:tabLst>
                      </a:pPr>
                      <a:r>
                        <a:rPr lang="en-CA" sz="1200">
                          <a:effectLst/>
                        </a:rPr>
                        <a:t>26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07000"/>
                        </a:lnSpc>
                        <a:spcAft>
                          <a:spcPts val="800"/>
                        </a:spcAft>
                        <a:tabLst>
                          <a:tab pos="1371600" algn="r"/>
                          <a:tab pos="5486400" algn="r"/>
                        </a:tabLst>
                      </a:pPr>
                      <a:r>
                        <a:rPr lang="en-CA" sz="1200">
                          <a:effectLst/>
                        </a:rPr>
                        <a:t>22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None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278582"/>
                  </a:ext>
                </a:extLst>
              </a:tr>
              <a:tr h="279246">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Addendum</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07000"/>
                        </a:lnSpc>
                        <a:spcAft>
                          <a:spcPts val="800"/>
                        </a:spcAft>
                        <a:tabLst>
                          <a:tab pos="1371600" algn="r"/>
                          <a:tab pos="5486400" algn="r"/>
                        </a:tabLst>
                      </a:pPr>
                      <a:r>
                        <a:rPr lang="en-CA" sz="1200">
                          <a:effectLst/>
                        </a:rPr>
                        <a:t>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701403"/>
                  </a:ext>
                </a:extLst>
              </a:tr>
              <a:tr h="279246">
                <a:tc>
                  <a:txBody>
                    <a:bodyPr/>
                    <a:lstStyle/>
                    <a:p>
                      <a:pPr>
                        <a:lnSpc>
                          <a:spcPct val="107000"/>
                        </a:lnSpc>
                        <a:spcAft>
                          <a:spcPts val="800"/>
                        </a:spcAft>
                        <a:tabLst>
                          <a:tab pos="1371600" algn="r"/>
                          <a:tab pos="5486400" algn="r"/>
                        </a:tabLst>
                      </a:pPr>
                      <a:r>
                        <a:rPr lang="en-CA" sz="1200" dirty="0">
                          <a:effectLst/>
                        </a:rPr>
                        <a:t>Total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a:effectLst/>
                        </a:rPr>
                        <a:t>177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tabLst>
                          <a:tab pos="1371600" algn="r"/>
                          <a:tab pos="5486400" algn="r"/>
                        </a:tabLst>
                      </a:pPr>
                      <a:r>
                        <a:rPr lang="en-CA" sz="1200">
                          <a:effectLst/>
                        </a:rPr>
                        <a:t>179</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a:txBody>
                    <a:bodyPr/>
                    <a:lstStyle/>
                    <a:p>
                      <a:pPr>
                        <a:lnSpc>
                          <a:spcPct val="107000"/>
                        </a:lnSpc>
                        <a:spcAft>
                          <a:spcPts val="800"/>
                        </a:spcAft>
                        <a:tabLst>
                          <a:tab pos="1371600" algn="r"/>
                          <a:tab pos="5486400" algn="r"/>
                        </a:tabLst>
                      </a:pPr>
                      <a:r>
                        <a:rPr lang="en-CA" sz="1200">
                          <a:effectLst/>
                        </a:rPr>
                        <a:t>244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1371600" algn="r"/>
                          <a:tab pos="5486400" algn="r"/>
                        </a:tabLst>
                      </a:pPr>
                      <a:r>
                        <a:rPr lang="en-CA" sz="1200" dirty="0">
                          <a:effectLst/>
                        </a:rPr>
                        <a:t>None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5393688"/>
                  </a:ext>
                </a:extLst>
              </a:tr>
            </a:tbl>
          </a:graphicData>
        </a:graphic>
      </p:graphicFrame>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8</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12700" y="-309"/>
            <a:ext cx="9169400" cy="1392238"/>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457200" y="842963"/>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p>
          <a:p>
            <a:pPr>
              <a:defRPr/>
            </a:pPr>
            <a:r>
              <a:rPr lang="en-US" altLang="en-US" sz="2800" kern="0" dirty="0">
                <a:solidFill>
                  <a:schemeClr val="tx1"/>
                </a:solidFill>
                <a:latin typeface="Arial" panose="020B0604020202020204" pitchFamily="34" charset="0"/>
                <a:cs typeface="Arial" panose="020B0604020202020204" pitchFamily="34" charset="0"/>
              </a:rPr>
              <a:t>MECP Spreadsheet of Active MCEA Projects</a:t>
            </a:r>
          </a:p>
        </p:txBody>
      </p:sp>
      <p:sp>
        <p:nvSpPr>
          <p:cNvPr id="3" name="Rectangle 1">
            <a:extLst>
              <a:ext uri="{FF2B5EF4-FFF2-40B4-BE49-F238E27FC236}">
                <a16:creationId xmlns:a16="http://schemas.microsoft.com/office/drawing/2014/main" id="{96049857-9831-4D15-4CB4-BE77D8C6C942}"/>
              </a:ext>
            </a:extLst>
          </p:cNvPr>
          <p:cNvSpPr>
            <a:spLocks noChangeArrowheads="1"/>
          </p:cNvSpPr>
          <p:nvPr/>
        </p:nvSpPr>
        <p:spPr bwMode="auto">
          <a:xfrm>
            <a:off x="457200" y="735830"/>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71600" algn="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1371600" algn="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1371600" algn="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1371600" algn="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1371600" algn="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1371600" algn="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1371600" algn="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1371600" algn="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1371600" algn="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1371600" algn="r"/>
                <a:tab pos="5486400" algn="r"/>
              </a:tabLst>
            </a:pPr>
            <a:endParaRPr kumimoji="0" lang="en-C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371600" algn="r"/>
                <a:tab pos="5486400" algn="r"/>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04741660-A6CD-1897-D555-32BAAB2F9041}"/>
              </a:ext>
            </a:extLst>
          </p:cNvPr>
          <p:cNvSpPr>
            <a:spLocks noGrp="1" noChangeArrowheads="1"/>
          </p:cNvSpPr>
          <p:nvPr>
            <p:ph idx="1"/>
          </p:nvPr>
        </p:nvSpPr>
        <p:spPr>
          <a:xfrm>
            <a:off x="438150" y="1924050"/>
            <a:ext cx="8229600" cy="4572000"/>
          </a:xfrm>
        </p:spPr>
        <p:txBody>
          <a:bodyPr>
            <a:normAutofit/>
          </a:bodyPr>
          <a:lstStyle/>
          <a:p>
            <a:pPr marL="0" indent="0">
              <a:buNone/>
            </a:pPr>
            <a:r>
              <a:rPr lang="en-US" altLang="en-US" sz="2400" dirty="0">
                <a:latin typeface="Arial" panose="020B0604020202020204" pitchFamily="34" charset="0"/>
                <a:cs typeface="Arial" panose="020B0604020202020204" pitchFamily="34" charset="0"/>
              </a:rPr>
              <a:t> </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endParaRPr lang="en-US" altLang="en-US" sz="2400" dirty="0">
              <a:latin typeface="Arial" panose="020B0604020202020204" pitchFamily="34" charset="0"/>
              <a:cs typeface="Arial" panose="020B0604020202020204" pitchFamily="34" charset="0"/>
            </a:endParaRP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dirty="0">
                <a:latin typeface="Arial" panose="020B0604020202020204" pitchFamily="34" charset="0"/>
                <a:cs typeface="Arial" panose="020B0604020202020204" pitchFamily="34" charset="0"/>
              </a:rPr>
              <a:t>27 Exempt Projects				Schedule B/C</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dirty="0">
                <a:latin typeface="Arial" panose="020B0604020202020204" pitchFamily="34" charset="0"/>
                <a:cs typeface="Arial" panose="020B0604020202020204" pitchFamily="34" charset="0"/>
              </a:rPr>
              <a:t>MEA Education to inform</a:t>
            </a:r>
            <a:endParaRPr lang="en-CA" altLang="en-US" sz="2400" dirty="0">
              <a:latin typeface="Arial" panose="020B0604020202020204" pitchFamily="34" charset="0"/>
              <a:cs typeface="Arial" panose="020B0604020202020204" pitchFamily="34" charset="0"/>
            </a:endParaRPr>
          </a:p>
        </p:txBody>
      </p:sp>
      <p:sp>
        <p:nvSpPr>
          <p:cNvPr id="121859" name="Slide Number Placeholder 3">
            <a:extLst>
              <a:ext uri="{FF2B5EF4-FFF2-40B4-BE49-F238E27FC236}">
                <a16:creationId xmlns:a16="http://schemas.microsoft.com/office/drawing/2014/main" id="{94A34689-F971-9A96-735B-B4D19FAD0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D93CB-4BB9-4BA3-BC50-72037ACA64A8}" type="slidenum">
              <a:rPr lang="en-US" altLang="en-US" sz="1400" smtClean="0"/>
              <a:pPr>
                <a:spcBef>
                  <a:spcPct val="0"/>
                </a:spcBef>
                <a:buFontTx/>
                <a:buNone/>
              </a:pPr>
              <a:t>9</a:t>
            </a:fld>
            <a:endParaRPr lang="en-US" altLang="en-US" sz="1400"/>
          </a:p>
        </p:txBody>
      </p:sp>
      <p:grpSp>
        <p:nvGrpSpPr>
          <p:cNvPr id="121860" name="Group 4">
            <a:extLst>
              <a:ext uri="{FF2B5EF4-FFF2-40B4-BE49-F238E27FC236}">
                <a16:creationId xmlns:a16="http://schemas.microsoft.com/office/drawing/2014/main" id="{BCEAD5D1-4CAE-9AEA-A481-B3CA9E9DE559}"/>
              </a:ext>
            </a:extLst>
          </p:cNvPr>
          <p:cNvGrpSpPr>
            <a:grpSpLocks/>
          </p:cNvGrpSpPr>
          <p:nvPr/>
        </p:nvGrpSpPr>
        <p:grpSpPr bwMode="auto">
          <a:xfrm>
            <a:off x="-25400" y="-15875"/>
            <a:ext cx="9169400" cy="1408113"/>
            <a:chOff x="-25400" y="-15875"/>
            <a:chExt cx="9169400" cy="1408113"/>
          </a:xfrm>
        </p:grpSpPr>
        <p:sp>
          <p:nvSpPr>
            <p:cNvPr id="6" name="Right Triangle 5">
              <a:extLst>
                <a:ext uri="{FF2B5EF4-FFF2-40B4-BE49-F238E27FC236}">
                  <a16:creationId xmlns:a16="http://schemas.microsoft.com/office/drawing/2014/main" id="{1D26A4AA-450D-AF0A-B3DF-FE82A8240A06}"/>
                </a:ext>
              </a:extLst>
            </p:cNvPr>
            <p:cNvSpPr/>
            <p:nvPr/>
          </p:nvSpPr>
          <p:spPr>
            <a:xfrm rot="10800000">
              <a:off x="0" y="0"/>
              <a:ext cx="9144000" cy="762000"/>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Right Triangle 6">
              <a:extLst>
                <a:ext uri="{FF2B5EF4-FFF2-40B4-BE49-F238E27FC236}">
                  <a16:creationId xmlns:a16="http://schemas.microsoft.com/office/drawing/2014/main" id="{316C4CFF-1263-E0C4-A54A-FB4410E76F88}"/>
                </a:ext>
              </a:extLst>
            </p:cNvPr>
            <p:cNvSpPr/>
            <p:nvPr/>
          </p:nvSpPr>
          <p:spPr>
            <a:xfrm rot="10800000" flipH="1">
              <a:off x="0" y="-12700"/>
              <a:ext cx="2514600" cy="1404938"/>
            </a:xfrm>
            <a:prstGeom prst="rtTriangle">
              <a:avLst/>
            </a:prstGeom>
            <a:solidFill>
              <a:srgbClr val="11C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ight Triangle 7">
              <a:extLst>
                <a:ext uri="{FF2B5EF4-FFF2-40B4-BE49-F238E27FC236}">
                  <a16:creationId xmlns:a16="http://schemas.microsoft.com/office/drawing/2014/main" id="{A5139D05-E760-9EB6-2FBD-4951A0D6A500}"/>
                </a:ext>
              </a:extLst>
            </p:cNvPr>
            <p:cNvSpPr/>
            <p:nvPr/>
          </p:nvSpPr>
          <p:spPr>
            <a:xfrm rot="16200000" flipH="1">
              <a:off x="6682581" y="-1729581"/>
              <a:ext cx="731838" cy="4191000"/>
            </a:xfrm>
            <a:prstGeom prst="rtTriangle">
              <a:avLst/>
            </a:prstGeom>
            <a:pattFill prst="pct75">
              <a:fgClr>
                <a:srgbClr val="79E7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Right Triangle 8">
              <a:extLst>
                <a:ext uri="{FF2B5EF4-FFF2-40B4-BE49-F238E27FC236}">
                  <a16:creationId xmlns:a16="http://schemas.microsoft.com/office/drawing/2014/main" id="{316D0A0B-9F70-155B-96E8-5B85204FA524}"/>
                </a:ext>
              </a:extLst>
            </p:cNvPr>
            <p:cNvSpPr/>
            <p:nvPr/>
          </p:nvSpPr>
          <p:spPr>
            <a:xfrm rot="10800000" flipH="1">
              <a:off x="0" y="-12700"/>
              <a:ext cx="3657600" cy="927100"/>
            </a:xfrm>
            <a:prstGeom prst="rtTriangle">
              <a:avLst/>
            </a:prstGeom>
            <a:solidFill>
              <a:srgbClr val="B4EAC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0" name="Straight Connector 9">
              <a:extLst>
                <a:ext uri="{FF2B5EF4-FFF2-40B4-BE49-F238E27FC236}">
                  <a16:creationId xmlns:a16="http://schemas.microsoft.com/office/drawing/2014/main" id="{2E2BFD11-DAD3-62AC-F93C-48DE739C83D7}"/>
                </a:ext>
              </a:extLst>
            </p:cNvPr>
            <p:cNvCxnSpPr>
              <a:cxnSpLocks/>
              <a:endCxn id="8" idx="1"/>
            </p:cNvCxnSpPr>
            <p:nvPr/>
          </p:nvCxnSpPr>
          <p:spPr>
            <a:xfrm flipV="1">
              <a:off x="-25400" y="0"/>
              <a:ext cx="7073900" cy="5365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CE2091-4DE6-E4E5-0445-1BEA1D918F73}"/>
                </a:ext>
              </a:extLst>
            </p:cNvPr>
            <p:cNvCxnSpPr>
              <a:cxnSpLocks/>
              <a:stCxn id="9" idx="3"/>
              <a:endCxn id="8" idx="4"/>
            </p:cNvCxnSpPr>
            <p:nvPr/>
          </p:nvCxnSpPr>
          <p:spPr>
            <a:xfrm>
              <a:off x="1828800" y="-12700"/>
              <a:ext cx="7315200" cy="7445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2D187-FF73-8345-3562-36CDDD42224C}"/>
                </a:ext>
              </a:extLst>
            </p:cNvPr>
            <p:cNvCxnSpPr>
              <a:cxnSpLocks/>
            </p:cNvCxnSpPr>
            <p:nvPr/>
          </p:nvCxnSpPr>
          <p:spPr>
            <a:xfrm>
              <a:off x="6013450" y="-15875"/>
              <a:ext cx="1736725" cy="6556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1869" name="Picture 10" descr="A close up of a sign&#10;&#10;Description automatically generated">
              <a:extLst>
                <a:ext uri="{FF2B5EF4-FFF2-40B4-BE49-F238E27FC236}">
                  <a16:creationId xmlns:a16="http://schemas.microsoft.com/office/drawing/2014/main" id="{D99D5743-FE02-0DF1-CD8F-2B2737E07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713" y="39688"/>
              <a:ext cx="15970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BF986F0C-7788-DC48-DC29-88D017E38BC2}"/>
              </a:ext>
            </a:extLst>
          </p:cNvPr>
          <p:cNvSpPr txBox="1">
            <a:spLocks/>
          </p:cNvSpPr>
          <p:nvPr/>
        </p:nvSpPr>
        <p:spPr bwMode="auto">
          <a:xfrm>
            <a:off x="285750" y="1704974"/>
            <a:ext cx="8229600" cy="609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sz="3600" kern="0" dirty="0">
                <a:solidFill>
                  <a:schemeClr val="tx1"/>
                </a:solidFill>
                <a:latin typeface="Arial" panose="020B0604020202020204" pitchFamily="34" charset="0"/>
                <a:cs typeface="Arial" panose="020B0604020202020204" pitchFamily="34" charset="0"/>
              </a:rPr>
              <a:t>Review of Project Titles</a:t>
            </a:r>
          </a:p>
          <a:p>
            <a:pPr>
              <a:defRPr/>
            </a:pPr>
            <a:endParaRPr lang="en-US" altLang="en-US" sz="3600" kern="0" dirty="0">
              <a:solidFill>
                <a:schemeClr val="tx1"/>
              </a:solidFill>
              <a:latin typeface="Arial" panose="020B0604020202020204" pitchFamily="34" charset="0"/>
              <a:cs typeface="Arial" panose="020B0604020202020204" pitchFamily="34" charset="0"/>
            </a:endParaRPr>
          </a:p>
          <a:p>
            <a:pPr>
              <a:defRPr/>
            </a:pPr>
            <a:r>
              <a:rPr lang="en-US" altLang="en-US" sz="3600" kern="0" dirty="0">
                <a:solidFill>
                  <a:schemeClr val="tx1"/>
                </a:solidFill>
                <a:latin typeface="Arial" panose="020B0604020202020204" pitchFamily="34" charset="0"/>
                <a:cs typeface="Arial" panose="020B0604020202020204" pitchFamily="34" charset="0"/>
              </a:rPr>
              <a:t>2022</a:t>
            </a:r>
            <a:endParaRPr lang="en-CA" altLang="en-US" sz="3600" kern="0" dirty="0">
              <a:solidFill>
                <a:schemeClr val="tx1"/>
              </a:solidFill>
              <a:latin typeface="Arial" panose="020B0604020202020204" pitchFamily="34" charset="0"/>
              <a:cs typeface="Arial" panose="020B0604020202020204" pitchFamily="34" charset="0"/>
            </a:endParaRPr>
          </a:p>
        </p:txBody>
      </p:sp>
      <p:sp>
        <p:nvSpPr>
          <p:cNvPr id="2" name="Arrow: Right 1">
            <a:extLst>
              <a:ext uri="{FF2B5EF4-FFF2-40B4-BE49-F238E27FC236}">
                <a16:creationId xmlns:a16="http://schemas.microsoft.com/office/drawing/2014/main" id="{2639FC5A-FDCD-53FD-0F08-19D993934EC5}"/>
              </a:ext>
            </a:extLst>
          </p:cNvPr>
          <p:cNvSpPr/>
          <p:nvPr/>
        </p:nvSpPr>
        <p:spPr>
          <a:xfrm>
            <a:off x="3760070" y="3589235"/>
            <a:ext cx="1652588" cy="871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dirty="0">
              <a:solidFill>
                <a:schemeClr val="tx1"/>
              </a:solidFill>
            </a:endParaRPr>
          </a:p>
        </p:txBody>
      </p:sp>
    </p:spTree>
    <p:extLst>
      <p:ext uri="{BB962C8B-B14F-4D97-AF65-F5344CB8AC3E}">
        <p14:creationId xmlns:p14="http://schemas.microsoft.com/office/powerpoint/2010/main" val="4284785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animEffect transition="in" filter="fade">
                                      <p:cBhvr>
                                        <p:cTn id="11" dur="500"/>
                                        <p:tgtEl>
                                          <p:spTgt spid="29699">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99">
                                            <p:txEl>
                                              <p:pRg st="7" end="7"/>
                                            </p:txEl>
                                          </p:spTgt>
                                        </p:tgtEl>
                                        <p:attrNameLst>
                                          <p:attrName>style.visibility</p:attrName>
                                        </p:attrNameLst>
                                      </p:cBhvr>
                                      <p:to>
                                        <p:strVal val="visible"/>
                                      </p:to>
                                    </p:set>
                                    <p:animEffect transition="in" filter="fade">
                                      <p:cBhvr>
                                        <p:cTn id="15" dur="500"/>
                                        <p:tgtEl>
                                          <p:spTgt spid="29699">
                                            <p:txEl>
                                              <p:pRg st="7" end="7"/>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2898</TotalTime>
  <Words>6202</Words>
  <Application>Microsoft Office PowerPoint</Application>
  <PresentationFormat>On-screen Show (4:3)</PresentationFormat>
  <Paragraphs>787</Paragraphs>
  <Slides>59</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Calibri Light</vt:lpstr>
      <vt:lpstr>Courier New</vt:lpstr>
      <vt:lpstr>Tahoma</vt:lpstr>
      <vt:lpstr>Times New Roman</vt:lpstr>
      <vt:lpstr>Wingdings 3</vt:lpstr>
      <vt:lpstr>Office Theme</vt:lpstr>
      <vt:lpstr>PowerPoint Presentation</vt:lpstr>
      <vt:lpstr>Presenter</vt:lpstr>
      <vt:lpstr>PowerPoint Presentation</vt:lpstr>
      <vt:lpstr>PowerPoint Presentation</vt:lpstr>
      <vt:lpstr>      Proper Classification and Reporting of MCEA Projects </vt:lpstr>
      <vt:lpstr>      Proper Classification and Reporting of MCEA Projects </vt:lpstr>
      <vt:lpstr>    Types of Projects - Schedules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Level of Complexity = Level of Effort</vt:lpstr>
      <vt:lpstr>PowerPoint Presentation</vt:lpstr>
      <vt:lpstr>PowerPoint Presentation</vt:lpstr>
      <vt:lpstr>PowerPoint Presentation</vt:lpstr>
      <vt:lpstr>MCEA Schedule A+</vt:lpstr>
      <vt:lpstr>PowerPoint Presentation</vt:lpstr>
      <vt:lpstr>MCEA Schedule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A.1.2.1 Responsibility for Compliance  with the EA Act  MCEA Schedule Determination</vt:lpstr>
      <vt:lpstr>MEA Clarification – June 2023 Administration and Amending the MCEA</vt:lpstr>
      <vt:lpstr>Administration and Amending the MCEA</vt:lpstr>
      <vt:lpstr>  Administration and Amending the MCEA</vt:lpstr>
      <vt:lpstr>  Administration and Amending the MCEA</vt:lpstr>
      <vt:lpstr>Administration and Amending the MCEA</vt:lpstr>
      <vt:lpstr>  Administration and Amending the MCEA</vt:lpstr>
      <vt:lpstr>  Administration and Amending the MCEA</vt:lpstr>
      <vt:lpstr>  Administration and Amending the MCEA</vt:lpstr>
      <vt:lpstr>  Administration and Amending the MCEA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Knowles</dc:creator>
  <cp:lastModifiedBy>Dan Cozzi</cp:lastModifiedBy>
  <cp:revision>123</cp:revision>
  <dcterms:created xsi:type="dcterms:W3CDTF">2020-01-25T14:34:46Z</dcterms:created>
  <dcterms:modified xsi:type="dcterms:W3CDTF">2023-10-30T17:04:08Z</dcterms:modified>
</cp:coreProperties>
</file>